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5"/>
  </p:notesMasterIdLst>
  <p:sldIdLst>
    <p:sldId id="265" r:id="rId3"/>
    <p:sldId id="266" r:id="rId4"/>
    <p:sldId id="257" r:id="rId5"/>
    <p:sldId id="258" r:id="rId6"/>
    <p:sldId id="256" r:id="rId7"/>
    <p:sldId id="267" r:id="rId8"/>
    <p:sldId id="268" r:id="rId9"/>
    <p:sldId id="269" r:id="rId10"/>
    <p:sldId id="270" r:id="rId11"/>
    <p:sldId id="271" r:id="rId12"/>
    <p:sldId id="272" r:id="rId13"/>
    <p:sldId id="273" r:id="rId14"/>
    <p:sldId id="274" r:id="rId15"/>
    <p:sldId id="280" r:id="rId16"/>
    <p:sldId id="281" r:id="rId17"/>
    <p:sldId id="282" r:id="rId18"/>
    <p:sldId id="283" r:id="rId19"/>
    <p:sldId id="275" r:id="rId20"/>
    <p:sldId id="276" r:id="rId21"/>
    <p:sldId id="277" r:id="rId22"/>
    <p:sldId id="278" r:id="rId23"/>
    <p:sldId id="279" r:id="rId24"/>
  </p:sldIdLst>
  <p:sldSz cx="9144000" cy="6858000" type="screen4x3"/>
  <p:notesSz cx="9590088" cy="7304088"/>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DejaVu Sans" pitchFamily="34" charset="0"/>
        <a:cs typeface="DejaVu Sans" pitchFamily="34"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DejaVu Sans" pitchFamily="34" charset="0"/>
        <a:cs typeface="DejaVu Sans" pitchFamily="34"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DejaVu Sans" pitchFamily="34" charset="0"/>
        <a:cs typeface="DejaVu Sans" pitchFamily="34"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DejaVu Sans" pitchFamily="34" charset="0"/>
        <a:cs typeface="DejaVu Sans" pitchFamily="34"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DejaVu Sans" pitchFamily="34" charset="0"/>
        <a:cs typeface="DejaVu Sans" pitchFamily="34" charset="0"/>
      </a:defRPr>
    </a:lvl5pPr>
    <a:lvl6pPr marL="2286000" algn="l" defTabSz="914400" rtl="0" eaLnBrk="1" latinLnBrk="0" hangingPunct="1">
      <a:defRPr sz="2400" kern="1200">
        <a:solidFill>
          <a:schemeClr val="bg1"/>
        </a:solidFill>
        <a:latin typeface="Times New Roman" pitchFamily="18" charset="0"/>
        <a:ea typeface="DejaVu Sans" pitchFamily="34" charset="0"/>
        <a:cs typeface="DejaVu Sans" pitchFamily="34" charset="0"/>
      </a:defRPr>
    </a:lvl6pPr>
    <a:lvl7pPr marL="2743200" algn="l" defTabSz="914400" rtl="0" eaLnBrk="1" latinLnBrk="0" hangingPunct="1">
      <a:defRPr sz="2400" kern="1200">
        <a:solidFill>
          <a:schemeClr val="bg1"/>
        </a:solidFill>
        <a:latin typeface="Times New Roman" pitchFamily="18" charset="0"/>
        <a:ea typeface="DejaVu Sans" pitchFamily="34" charset="0"/>
        <a:cs typeface="DejaVu Sans" pitchFamily="34" charset="0"/>
      </a:defRPr>
    </a:lvl7pPr>
    <a:lvl8pPr marL="3200400" algn="l" defTabSz="914400" rtl="0" eaLnBrk="1" latinLnBrk="0" hangingPunct="1">
      <a:defRPr sz="2400" kern="1200">
        <a:solidFill>
          <a:schemeClr val="bg1"/>
        </a:solidFill>
        <a:latin typeface="Times New Roman" pitchFamily="18" charset="0"/>
        <a:ea typeface="DejaVu Sans" pitchFamily="34" charset="0"/>
        <a:cs typeface="DejaVu Sans" pitchFamily="34" charset="0"/>
      </a:defRPr>
    </a:lvl8pPr>
    <a:lvl9pPr marL="3657600" algn="l" defTabSz="914400" rtl="0" eaLnBrk="1" latinLnBrk="0" hangingPunct="1">
      <a:defRPr sz="2400" kern="1200">
        <a:solidFill>
          <a:schemeClr val="bg1"/>
        </a:solidFill>
        <a:latin typeface="Times New Roman" pitchFamily="18" charset="0"/>
        <a:ea typeface="DejaVu Sans" pitchFamily="34" charset="0"/>
        <a:cs typeface="DejaVu Sans"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72D1"/>
    <a:srgbClr val="1997FF"/>
    <a:srgbClr val="A5D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86" autoAdjust="0"/>
  </p:normalViewPr>
  <p:slideViewPr>
    <p:cSldViewPr>
      <p:cViewPr varScale="1">
        <p:scale>
          <a:sx n="64" d="100"/>
          <a:sy n="64" d="100"/>
        </p:scale>
        <p:origin x="-135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9590088" cy="7304088"/>
          </a:xfrm>
          <a:prstGeom prst="roundRect">
            <a:avLst>
              <a:gd name="adj" fmla="val 19"/>
            </a:avLst>
          </a:prstGeom>
          <a:solidFill>
            <a:srgbClr val="FFFFFF"/>
          </a:solidFill>
          <a:ln w="9360">
            <a:noFill/>
            <a:miter lim="800000"/>
            <a:headEnd/>
            <a:tailEnd/>
          </a:ln>
          <a:effectLst/>
        </p:spPr>
        <p:txBody>
          <a:bodyPr wrap="none" anchor="ctr"/>
          <a:lstStyle/>
          <a:p>
            <a:endParaRPr lang="en-US"/>
          </a:p>
        </p:txBody>
      </p:sp>
      <p:sp>
        <p:nvSpPr>
          <p:cNvPr id="3074" name="AutoShape 2"/>
          <p:cNvSpPr>
            <a:spLocks noChangeArrowheads="1"/>
          </p:cNvSpPr>
          <p:nvPr/>
        </p:nvSpPr>
        <p:spPr bwMode="auto">
          <a:xfrm>
            <a:off x="0" y="0"/>
            <a:ext cx="9588500" cy="73025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5" name="Text Box 3"/>
          <p:cNvSpPr txBox="1">
            <a:spLocks noChangeArrowheads="1"/>
          </p:cNvSpPr>
          <p:nvPr/>
        </p:nvSpPr>
        <p:spPr bwMode="auto">
          <a:xfrm>
            <a:off x="0" y="0"/>
            <a:ext cx="4154488" cy="365125"/>
          </a:xfrm>
          <a:prstGeom prst="rect">
            <a:avLst/>
          </a:prstGeom>
          <a:noFill/>
          <a:ln w="9525">
            <a:noFill/>
            <a:round/>
            <a:headEnd/>
            <a:tailEnd/>
          </a:ln>
          <a:effectLst/>
        </p:spPr>
        <p:txBody>
          <a:bodyPr wrap="none" anchor="ctr"/>
          <a:lstStyle/>
          <a:p>
            <a:endParaRPr lang="en-US"/>
          </a:p>
        </p:txBody>
      </p:sp>
      <p:sp>
        <p:nvSpPr>
          <p:cNvPr id="3076" name="Text Box 4"/>
          <p:cNvSpPr txBox="1">
            <a:spLocks noChangeArrowheads="1"/>
          </p:cNvSpPr>
          <p:nvPr/>
        </p:nvSpPr>
        <p:spPr bwMode="auto">
          <a:xfrm>
            <a:off x="5434013" y="0"/>
            <a:ext cx="4154487" cy="365125"/>
          </a:xfrm>
          <a:prstGeom prst="rect">
            <a:avLst/>
          </a:prstGeom>
          <a:noFill/>
          <a:ln w="9525">
            <a:noFill/>
            <a:round/>
            <a:headEnd/>
            <a:tailEnd/>
          </a:ln>
          <a:effectLst/>
        </p:spPr>
        <p:txBody>
          <a:bodyPr wrap="none" anchor="ctr"/>
          <a:lstStyle/>
          <a:p>
            <a:endParaRPr lang="en-US"/>
          </a:p>
        </p:txBody>
      </p:sp>
      <p:sp>
        <p:nvSpPr>
          <p:cNvPr id="3077" name="Text Box 5"/>
          <p:cNvSpPr txBox="1">
            <a:spLocks noChangeArrowheads="1"/>
          </p:cNvSpPr>
          <p:nvPr/>
        </p:nvSpPr>
        <p:spPr bwMode="auto">
          <a:xfrm>
            <a:off x="2968625" y="547688"/>
            <a:ext cx="3651250" cy="2738437"/>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078" name="Rectangle 6"/>
          <p:cNvSpPr>
            <a:spLocks noGrp="1" noChangeArrowheads="1"/>
          </p:cNvSpPr>
          <p:nvPr>
            <p:ph type="body"/>
          </p:nvPr>
        </p:nvSpPr>
        <p:spPr bwMode="auto">
          <a:xfrm>
            <a:off x="1277938" y="3468688"/>
            <a:ext cx="7031037" cy="3284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9" name="Text Box 7"/>
          <p:cNvSpPr txBox="1">
            <a:spLocks noChangeArrowheads="1"/>
          </p:cNvSpPr>
          <p:nvPr/>
        </p:nvSpPr>
        <p:spPr bwMode="auto">
          <a:xfrm>
            <a:off x="0" y="6937375"/>
            <a:ext cx="4154488" cy="365125"/>
          </a:xfrm>
          <a:prstGeom prst="rect">
            <a:avLst/>
          </a:prstGeom>
          <a:noFill/>
          <a:ln w="9525">
            <a:noFill/>
            <a:round/>
            <a:headEnd/>
            <a:tailEnd/>
          </a:ln>
          <a:effectLst/>
        </p:spPr>
        <p:txBody>
          <a:bodyPr wrap="none" anchor="ctr"/>
          <a:lstStyle/>
          <a:p>
            <a:endParaRPr lang="en-US"/>
          </a:p>
        </p:txBody>
      </p:sp>
      <p:sp>
        <p:nvSpPr>
          <p:cNvPr id="3080" name="Text Box 8"/>
          <p:cNvSpPr txBox="1">
            <a:spLocks noChangeArrowheads="1"/>
          </p:cNvSpPr>
          <p:nvPr/>
        </p:nvSpPr>
        <p:spPr bwMode="auto">
          <a:xfrm>
            <a:off x="5434013" y="7007225"/>
            <a:ext cx="4154487" cy="295275"/>
          </a:xfrm>
          <a:prstGeom prst="rect">
            <a:avLst/>
          </a:prstGeom>
          <a:noFill/>
          <a:ln w="9525">
            <a:noFill/>
            <a:round/>
            <a:headEnd/>
            <a:tailEnd/>
          </a:ln>
          <a:effectLst/>
        </p:spPr>
        <p:txBody>
          <a:bodyPr lIns="96480" tIns="48240" rIns="96480" bIns="48240" anchor="b">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40925F2-23F8-4EDF-8C0F-3F0CDC0AFC45}" type="slidenum">
              <a:rPr lang="en-GB" sz="1300">
                <a:solidFill>
                  <a:srgbClr val="000000"/>
                </a:solidFill>
                <a:latin typeface="Tahoma"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a:t>
            </a:fld>
            <a:endParaRPr lang="en-GB" sz="1300">
              <a:solidFill>
                <a:srgbClr val="000000"/>
              </a:solidFill>
              <a:latin typeface="Tahoma" pitchFamily="34" charset="0"/>
            </a:endParaRPr>
          </a:p>
        </p:txBody>
      </p:sp>
      <p:sp>
        <p:nvSpPr>
          <p:cNvPr id="3081" name="Rectangle 9"/>
          <p:cNvSpPr>
            <a:spLocks noGrp="1" noChangeArrowheads="1"/>
          </p:cNvSpPr>
          <p:nvPr>
            <p:ph type="sldImg"/>
          </p:nvPr>
        </p:nvSpPr>
        <p:spPr bwMode="auto">
          <a:xfrm>
            <a:off x="2968625" y="555625"/>
            <a:ext cx="3649663" cy="2736850"/>
          </a:xfrm>
          <a:prstGeom prst="rect">
            <a:avLst/>
          </a:prstGeom>
          <a:noFill/>
          <a:ln w="9525">
            <a:noFill/>
            <a:round/>
            <a:headEnd/>
            <a:tailEnd/>
          </a:ln>
          <a:effectLst/>
        </p:spPr>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lIns="90000" tIns="46800" rIns="90000" bIns="46800" anchor="ctr" anchorCtr="1"/>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Let’s focus now on two alternatives but that high uncertainty high asset specificity exchange. One possibility, the one that we have looked at already, is that the exchange take place in the open market between two independent entities. And as we saw earlier this would require company A, the one making the transaction specific upfront investments, to make both provision for default and pay for the crafting of a contract dealing with as many of the foreseeable eventualities as possible. The second possibility is that company A set up a unit or division to produce the product or service it would otherwise have had to buy from B in the open market. What A will  be giving up in doing this are any benefits that might have arisen from B’s expertise in the area from its learning or economies of scale. On the other hand by bringing the activities of B in-house it reduces uncertainty regarding B’s future choices and by aligning B’s incentives with A (both a and B are now playing the same team) B no longer has the incentive to exploit unpredictable future events to its own advantage at the expense of A. By bringing the transaction within the boundaries of the single firm transaction costs are eliminated.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17410" name="Text Box 2"/>
          <p:cNvSpPr txBox="1">
            <a:spLocks noChangeArrowheads="1"/>
          </p:cNvSpPr>
          <p:nvPr>
            <p:ph type="body" idx="1"/>
          </p:nvPr>
        </p:nvSpPr>
        <p:spPr bwMode="auto">
          <a:xfrm>
            <a:off x="1277938" y="3063875"/>
            <a:ext cx="7032625" cy="4097338"/>
          </a:xfrm>
          <a:prstGeom prst="rect">
            <a:avLst/>
          </a:prstGeom>
          <a:noFill/>
          <a:ln>
            <a:round/>
            <a:headEnd/>
            <a:tailEnd/>
          </a:ln>
        </p:spPr>
        <p:txBody>
          <a:bodyPr lIns="90000" tIns="46800" rIns="90000" bIns="46800" anchor="ctr" anchorCtr="1"/>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Oliver Williamson suggests that there are three options for  firms wanting to procure goods or services; the figure shows each at the end of the decision tree. The market for lemons is illustrated by the top branch. This branch depicts a market based exchange with no contractual safeguards. Stop for a moment to think of a market in which you would not expect to be abel to find any contractual safeguards. Any illicit exchange (drugs, unregisters fire arms ) would be a fit the bill, as would exchanges in countries in which legal institutions are weak. Using Akerlof’s example, the cost of default ($2,500, the difference between the value of a good care and a lemon) and the likelihood of default (20%) give the expected costs of ending up with a lemon ($500) for which one has paid full price ($10,500) – this shows the expected value of the car to be $10,000, which is what we calculated before. If the buyer doesn’t value the car higher than this, the he or she will only offer $10,000 and the market will collapse into a lemons-only market.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The market for lemons problem might be mitigated with contracts. For example a simple contract might say, “if, after buying the car at the non-lemon price, ($10,.500) the car was in fact a lemon, the seller will refund the buyers $2,500”. Such a contract would attract non-lemon owners back into the market. That’s the upper sub-branch of the lower main branch.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The third option is so forego the market completely and carry out the exchange in-house. Here there are no contracting costs, no risk and provisions for default; instead the firm incurs administrative costs. For any given exchange, the firm will choose that branch which has the lowest costs. Transaction cost economics (or TCE) addresses the question; what happens to the cost along each branch as the context changes? TCE, more specifically, suggest that dimensions of context to which we need to pay attention are asset specificity and uncertainty, specifically behavioral uncertainty.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ea typeface="Arial Unicode MS" charset="0"/>
              <a:cs typeface="Arial Unicode M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2971800" y="533400"/>
            <a:ext cx="3657600" cy="2743200"/>
          </a:xfrm>
          <a:prstGeom prst="rect">
            <a:avLst/>
          </a:prstGeom>
          <a:solidFill>
            <a:srgbClr val="FFFFFF"/>
          </a:solidFill>
          <a:ln>
            <a:solidFill>
              <a:srgbClr val="000000"/>
            </a:solidFill>
            <a:miter lim="800000"/>
            <a:headEnd/>
            <a:tailEnd/>
          </a:ln>
        </p:spPr>
      </p:sp>
      <p:sp>
        <p:nvSpPr>
          <p:cNvPr id="18434" name="Text Box 2"/>
          <p:cNvSpPr txBox="1">
            <a:spLocks noChangeArrowheads="1"/>
          </p:cNvSpPr>
          <p:nvPr>
            <p:ph type="body" idx="1"/>
          </p:nvPr>
        </p:nvSpPr>
        <p:spPr bwMode="auto">
          <a:xfrm>
            <a:off x="1277938" y="3246438"/>
            <a:ext cx="7032625" cy="3732212"/>
          </a:xfrm>
          <a:prstGeom prst="rect">
            <a:avLst/>
          </a:prstGeom>
          <a:noFill/>
          <a:ln>
            <a:round/>
            <a:headEnd/>
            <a:tailEnd/>
          </a:ln>
        </p:spPr>
        <p:txBody>
          <a:bodyPr lIns="90000" tIns="46800" rIns="90000" bIns="46800" anchor="ctr" anchorCtr="1"/>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There are two drivers that together push up transaction costs for market based exchanges. The first is asset specificity and the second is uncertainty.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Let’s begin with asset specificity…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Consider a large manufacturing company which is implementing a just-in-time manufacturing system, the first of it’s kind anywhere in the world. Consider the predicament of one of its suppliers who is being asked to supply its product on a just-in-time basis.  Setting this up is costly and requires a large upfront investment. The investment is also “transaction specific”, that is the assets developed for this contract can’t be easily deployed elsewhere because no other buyers are doing just in time manufacturing.  So if you need to make an upfront investment for one contract with one buyer, your have asset specificity.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The second driver of transaction costs is uncertainty. You can think of uncertainty as arising from three sources; the behavior of the counter-party to the exchange, the technology – is this the most promising approach? – and the market. Technology and market demand uncertainty both point towards outsourcing (or vertical disintegration) since this increases flexibility and so reduces exposure. However we are focusing here on behavioral uncertainty; simply put, how much can you trust the firm you’re dealing with? Setting aside personal relationships, economists suggest that two things exacerbate the problem of trust in an exchange. The first is infrequency of exchange; the second is the information asymmetry between buyer and seller. The more infrequent the exchange the more likely one (or both) of the parties will behave opportunistically, looking for loopholes in the contract and ways to wriggle out of the their contractual obligations. When one side, for example the seller, has  and informational advantage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19458"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lIns="90000" tIns="46800" rIns="90000" bIns="46800" anchor="ctr" anchorCtr="1"/>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This diagram plots market-based transaction costs and internal firm bureaucratic costs against asset specificity and uncertainty. When asset specificity and uncertainty are low market transaction costs are negligible. The cost of creating the same product or service inside the firm will be higherthe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46082"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50178"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53250"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51202"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52226"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lIns="96480" tIns="48240" rIns="96480" bIns="48240" anchor="ctr"/>
          <a:lstStyle/>
          <a:p>
            <a:pPr>
              <a:spcBef>
                <a:spcPts val="450"/>
              </a:spcBef>
              <a:tabLst>
                <a:tab pos="742950" algn="l"/>
                <a:tab pos="1190625" algn="l"/>
                <a:tab pos="1639888" algn="l"/>
                <a:tab pos="2089150" algn="l"/>
                <a:tab pos="2538413" algn="l"/>
                <a:tab pos="2987675" algn="l"/>
                <a:tab pos="3436938" algn="l"/>
                <a:tab pos="3886200" algn="l"/>
                <a:tab pos="4335463" algn="l"/>
                <a:tab pos="4784725" algn="l"/>
                <a:tab pos="5233988" algn="l"/>
                <a:tab pos="5683250" algn="l"/>
                <a:tab pos="6132513" algn="l"/>
                <a:tab pos="6581775" algn="l"/>
                <a:tab pos="7031038" algn="l"/>
                <a:tab pos="7480300" algn="l"/>
                <a:tab pos="7929563" algn="l"/>
                <a:tab pos="8378825" algn="l"/>
                <a:tab pos="8828088" algn="l"/>
                <a:tab pos="9277350" algn="l"/>
                <a:tab pos="9726613" algn="l"/>
              </a:tabLst>
            </a:pPr>
            <a:r>
              <a:rPr lang="en-US">
                <a:ea typeface="DejaVu Sans" pitchFamily="34" charset="0"/>
                <a:cs typeface="DejaVu Sans" pitchFamily="34" charset="0"/>
              </a:rPr>
              <a:t>Section 7 to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39938"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54274" name="Rectangle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30722"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r>
              <a:rPr lang="en-US"/>
              <a:t>Diminishing marginal costs makes it less costly to produce more, and exchange the those surplus ton ones own needs with others, which in turn leads to specialization.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31746"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a:p>
            <a:r>
              <a:rPr lang="en-US"/>
              <a:t>Diminishing marginal utility or value reinforces this. </a:t>
            </a:r>
          </a:p>
          <a:p>
            <a:endParaRPr lang="en-US"/>
          </a:p>
          <a:p>
            <a:r>
              <a:rPr lang="en-US"/>
              <a:t>These two features, one of consumption and the other of production mean that trade or exchange releases value (or increases utility) for everyone involved.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29698" name="Text Box 2"/>
          <p:cNvSpPr txBox="1">
            <a:spLocks noChangeArrowheads="1"/>
          </p:cNvSpPr>
          <p:nvPr>
            <p:ph type="body" idx="1"/>
          </p:nvPr>
        </p:nvSpPr>
        <p:spPr bwMode="auto">
          <a:xfrm>
            <a:off x="1277938" y="3468688"/>
            <a:ext cx="7032625" cy="3286125"/>
          </a:xfrm>
          <a:prstGeom prst="rect">
            <a:avLst/>
          </a:prstGeom>
          <a:noFill/>
          <a:ln>
            <a:round/>
            <a:headEnd/>
            <a:tailEnd/>
          </a:ln>
        </p:spPr>
        <p:txBody>
          <a:bodyPr wrap="none" anchor="ctr"/>
          <a:lstStyle/>
          <a:p>
            <a:endParaRPr lang="en-US"/>
          </a:p>
          <a:p>
            <a:endParaRPr lang="en-US"/>
          </a:p>
          <a:p>
            <a:r>
              <a:rPr lang="en-US"/>
              <a:t>Money is something that has universally accepted value (like gold) or no value other than that bestowed by institutions including a universally shared belief in its fungibiliy and institutions such as laws, courts and banks, to support that belief.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txBox="1">
            <a:spLocks noChangeArrowheads="1"/>
          </p:cNvSpPr>
          <p:nvPr>
            <p:ph type="sldImg"/>
          </p:nvPr>
        </p:nvSpPr>
        <p:spPr bwMode="auto">
          <a:xfrm>
            <a:off x="2968625" y="555625"/>
            <a:ext cx="3649663" cy="2736850"/>
          </a:xfrm>
          <a:prstGeom prst="rect">
            <a:avLst/>
          </a:prstGeom>
          <a:solidFill>
            <a:srgbClr val="FFFFFF"/>
          </a:solidFill>
          <a:ln>
            <a:solidFill>
              <a:srgbClr val="000000"/>
            </a:solidFill>
            <a:miter lim="800000"/>
            <a:headEnd/>
            <a:tailEnd/>
          </a:ln>
        </p:spPr>
      </p:sp>
      <p:sp>
        <p:nvSpPr>
          <p:cNvPr id="12290" name="Rectangle 2"/>
          <p:cNvSpPr txBox="1">
            <a:spLocks noChangeArrowheads="1"/>
          </p:cNvSpPr>
          <p:nvPr>
            <p:ph type="body" idx="1"/>
          </p:nvPr>
        </p:nvSpPr>
        <p:spPr bwMode="auto">
          <a:xfrm>
            <a:off x="1277938" y="3468688"/>
            <a:ext cx="7031037" cy="328612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ph type="body" idx="1"/>
          </p:nvPr>
        </p:nvSpPr>
        <p:spPr bwMode="auto">
          <a:xfrm>
            <a:off x="1277938" y="2109788"/>
            <a:ext cx="7032625" cy="6005512"/>
          </a:xfrm>
          <a:prstGeom prst="rect">
            <a:avLst/>
          </a:prstGeom>
          <a:noFill/>
          <a:ln>
            <a:round/>
            <a:headEnd/>
            <a:tailEnd/>
          </a:ln>
        </p:spPr>
        <p:txBody>
          <a:bodyPr lIns="90000" tIns="46800" rIns="90000" bIns="46800" anchor="ctr" anchorCtr="1"/>
          <a:lstStyle/>
          <a:p>
            <a:pPr>
              <a:lnSpc>
                <a:spcPts val="305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Firms and Markets are both institutional arrangements for facilitating exchange. What do we mean by “institutional arrangements”? The term refers to the related conventions, institutions and process that support and enable the transaction. If we think about the market for share institutional arrangements include the NYSE; the SEC, the courts and the body of law and precedent relating to firm disclosure, conduct of brokers and so on. There are professional association (for example for financial advisors there are organization like the Financial Planning Association of Northern California) and credentialing organizations (like this university). </a:t>
            </a:r>
          </a:p>
          <a:p>
            <a:pPr>
              <a:lnSpc>
                <a:spcPts val="305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For exchange carrier out inside the firm we have employment law, associations like the Chamber of Commerce, the Society of Human Resource Management, Trades Unions and law firms specializing in employment law.   </a:t>
            </a:r>
          </a:p>
          <a:p>
            <a:pPr>
              <a:lnSpc>
                <a:spcPts val="305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ea typeface="Arial Unicode MS" charset="0"/>
              <a:cs typeface="Arial Unicode MS" charset="0"/>
            </a:endParaRPr>
          </a:p>
          <a:p>
            <a:pPr>
              <a:lnSpc>
                <a:spcPct val="11000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Firms are generally characterized by long term exchange relationships in which the terms of employment are usually much less specific than an market contract; in the extreme, employees are expected to do whatever their managers asks of them in return for a steady salary (and sometimes benefits). Market contracts in contrast are generally quite detailed in terms of what is expected of both parties in the exchange. </a:t>
            </a:r>
          </a:p>
          <a:p>
            <a:pPr>
              <a:lnSpc>
                <a:spcPct val="11000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 </a:t>
            </a:r>
          </a:p>
          <a:p>
            <a:pPr>
              <a:lnSpc>
                <a:spcPct val="11000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Exchange under each institutional arrangement incurs transaction costs; the question Transaction Cost Economics (TCE)   </a:t>
            </a:r>
          </a:p>
          <a:p>
            <a:pPr>
              <a:lnSpc>
                <a:spcPct val="11000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ea typeface="Arial Unicode MS" charset="0"/>
              <a:cs typeface="Arial Unicode MS" charset="0"/>
            </a:endParaRPr>
          </a:p>
          <a:p>
            <a:pPr>
              <a:lnSpc>
                <a:spcPct val="110000"/>
              </a:lnSpc>
              <a:spcBef>
                <a:spcPts val="7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In some circumstances, firms incur lower transaction cost than would be the case in the market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p:cNvSpPr txBox="1">
            <a:spLocks noChangeArrowheads="1"/>
          </p:cNvSpPr>
          <p:nvPr>
            <p:ph type="sldImg"/>
          </p:nvPr>
        </p:nvSpPr>
        <p:spPr bwMode="auto">
          <a:xfrm>
            <a:off x="2968625" y="555625"/>
            <a:ext cx="3649663" cy="2736850"/>
          </a:xfrm>
          <a:prstGeom prst="rect">
            <a:avLst/>
          </a:prstGeom>
          <a:solidFill>
            <a:srgbClr val="FFFFFF"/>
          </a:solidFill>
          <a:ln>
            <a:solidFill>
              <a:srgbClr val="000000"/>
            </a:solidFill>
            <a:miter lim="800000"/>
            <a:headEnd/>
            <a:tailEnd/>
          </a:ln>
        </p:spPr>
      </p:sp>
      <p:sp>
        <p:nvSpPr>
          <p:cNvPr id="14338" name="Text Box 2"/>
          <p:cNvSpPr txBox="1">
            <a:spLocks noChangeArrowheads="1"/>
          </p:cNvSpPr>
          <p:nvPr>
            <p:ph type="body" idx="1"/>
          </p:nvPr>
        </p:nvSpPr>
        <p:spPr bwMode="auto">
          <a:xfrm>
            <a:off x="1277938" y="3468688"/>
            <a:ext cx="7031037" cy="3284537"/>
          </a:xfrm>
          <a:prstGeom prst="rect">
            <a:avLst/>
          </a:prstGeom>
          <a:noFill/>
          <a:ln>
            <a:round/>
            <a:headEnd/>
            <a:tailEnd/>
          </a:ln>
        </p:spPr>
        <p:txBody>
          <a:bodyPr lIns="0" tIns="0" rIns="0" bIns="0"/>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George Akerlof, a Nobel-prize winning economist suggested this problem that arizes from information asymmetries between buyers and sellers in a market.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Lemons (often cars built on Friday afternoons or Monday mornings) are less reliable than cars built mid week.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Suppose that on the second hand market, a year-old lemon is worth $8,000 and a good year-old car is worth $10,500</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Suppose there four times as many good cars as lemons</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Although the seller knows whether he has a lemon or not, the buyer doesn’t so, the buyer must estimate the likely value of a car, </a:t>
            </a:r>
          </a:p>
          <a:p>
            <a:pPr marL="2286000" lvl="2" indent="-455613">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E(v) = .2 * $10,500 + .8 * $8,000 = $10,000</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If the rational buyer offers only $10,000, then sellers of non-lemons will not bother to advertise since they will never be paid what their cars are worth, and only sellers of lemons will remain</a:t>
            </a:r>
          </a:p>
          <a:p>
            <a:pPr marL="2286000" lvl="2" indent="-455613">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ea typeface="Arial Unicode MS" charset="0"/>
              <a:cs typeface="Arial Unicode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ChangeArrowheads="1"/>
          </p:cNvSpPr>
          <p:nvPr>
            <p:ph type="sldImg"/>
          </p:nvPr>
        </p:nvSpPr>
        <p:spPr bwMode="auto">
          <a:xfrm>
            <a:off x="2968625" y="547688"/>
            <a:ext cx="3651250" cy="2738437"/>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ph type="body" idx="1"/>
          </p:nvPr>
        </p:nvSpPr>
        <p:spPr bwMode="auto">
          <a:xfrm>
            <a:off x="1277938" y="3119438"/>
            <a:ext cx="7032625" cy="3983037"/>
          </a:xfrm>
          <a:prstGeom prst="rect">
            <a:avLst/>
          </a:prstGeom>
          <a:noFill/>
          <a:ln>
            <a:round/>
            <a:headEnd/>
            <a:tailEnd/>
          </a:ln>
        </p:spPr>
        <p:txBody>
          <a:bodyPr lIns="90000" tIns="46800" rIns="90000" bIns="46800" anchor="ctr" anchorCtr="1"/>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Imagine two scenarios: one in which goods are exchanged for money in environment of low uncertainty and in which neither party must make any upfront investments that our transaction specific. In other words, the exchange is one low empathic specificity and uncertainty. A simple albeit stylized example might be buying a jar of instant coffee from the supermarket. Now contrast that with another similar transaction in which there is both the degree of uncertainty and the requirement to make an upfront investment. A  stylised example here might be the purchase of those little canisters of coffee that only fit one particular brand of coffee maker. As far as uncertainties concerned, the company may not stay in business very long. If the company goes bust, and you can no longer buy the little cartons of coffee that fit machine to upfront capital investment is wasted since the machine is “asset specific” and only works with that particular brand of coffee.</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ea typeface="Arial Unicode MS" charset="0"/>
                <a:cs typeface="Arial Unicode MS" charset="0"/>
              </a:rPr>
              <a:t>If this was a business to business transaction, you might want to try writing a contract with the supplier that made some appropriate provision to different eventualities; for example what should happen if it changed the design of the cartons which required you to buy a different coffeemaker. The more complex the environment the greater the degree of uncertainty there is about the future and the more complicated and lengthy any kind of contract the deals with all future eventualities has to be. As contracts get longer they get more expensive. And the more complex and difficult to predict the environment becomes the harder it is to write a complete contract and the more likely it is that any contract would in fact be incomplete. So the cost of writing a comprehensive contract goes up with uncertainty and the cost of any committee provisions and incompleteness rises with the specificity and cost of that upfront investment. When contracts are incomplete and there are eventualities not specified in the contract, it is prudent to make some provision for both default by the supplier and any expected costs associated with attempts to recover any losses. It’s worth noting that the costs of enforcing a contract are often order of magnitude greater than the cost of drawing up the contract in the first place.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E2A58BC9-3D75-4B6D-959A-88140877A8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8DA4984-AAB5-4D5C-A402-60CECB39472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5813" cy="5484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484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C452C3C-94EA-4E05-9A70-89FA86F6CFF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7008813" cy="8366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7013" cy="3960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28800"/>
            <a:ext cx="4038600" cy="3960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7200" y="6477000"/>
            <a:ext cx="2132013" cy="244475"/>
          </a:xfrm>
        </p:spPr>
        <p:txBody>
          <a:bodyPr/>
          <a:lstStyle>
            <a:lvl1pPr>
              <a:defRPr/>
            </a:lvl1pPr>
          </a:lstStyle>
          <a:p>
            <a:endParaRPr lang="en-US"/>
          </a:p>
        </p:txBody>
      </p:sp>
      <p:sp>
        <p:nvSpPr>
          <p:cNvPr id="6" name="Footer Placeholder 5"/>
          <p:cNvSpPr>
            <a:spLocks noGrp="1"/>
          </p:cNvSpPr>
          <p:nvPr>
            <p:ph type="ftr" idx="11"/>
          </p:nvPr>
        </p:nvSpPr>
        <p:spPr>
          <a:xfrm>
            <a:off x="3124200" y="6477000"/>
            <a:ext cx="2894013" cy="244475"/>
          </a:xfrm>
        </p:spPr>
        <p:txBody>
          <a:bodyPr/>
          <a:lstStyle>
            <a:lvl1pPr>
              <a:defRPr/>
            </a:lvl1pPr>
          </a:lstStyle>
          <a:p>
            <a:endParaRPr lang="en-US"/>
          </a:p>
        </p:txBody>
      </p:sp>
      <p:sp>
        <p:nvSpPr>
          <p:cNvPr id="7" name="Slide Number Placeholder 6"/>
          <p:cNvSpPr>
            <a:spLocks noGrp="1"/>
          </p:cNvSpPr>
          <p:nvPr>
            <p:ph type="sldNum" idx="12"/>
          </p:nvPr>
        </p:nvSpPr>
        <p:spPr>
          <a:xfrm>
            <a:off x="6553200" y="6477000"/>
            <a:ext cx="2132013" cy="244475"/>
          </a:xfrm>
        </p:spPr>
        <p:txBody>
          <a:bodyPr/>
          <a:lstStyle>
            <a:lvl1pPr>
              <a:defRPr/>
            </a:lvl1pPr>
          </a:lstStyle>
          <a:p>
            <a:fld id="{1A4334D4-3141-43F6-98BD-B596B8B4D2F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C65D80A-6DDD-455D-9F4A-301A0C84C62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4D006F3-437A-46AC-A966-05C8219F90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7013"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28800"/>
            <a:ext cx="4038600"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F8BFDCED-5DA6-4272-ACEA-F9042F73853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201C363-34BD-41AB-896B-33F5C7BE63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E9634E44-586E-42A9-904E-7D2F8A163E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286E542D-2261-4AFD-94A6-3C9774BF7F8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B44B9D25-D70D-47E0-9DD9-23CECEF12D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C03C37F0-B898-4AAE-A090-821B7E6894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A8C"/>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676400" y="304800"/>
            <a:ext cx="7008813" cy="8366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828800"/>
            <a:ext cx="8228013" cy="39608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477000"/>
            <a:ext cx="2132013"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9BD2FF"/>
                </a:solidFill>
                <a:latin typeface="+mn-lt"/>
              </a:defRPr>
            </a:lvl1pPr>
          </a:lstStyle>
          <a:p>
            <a:endParaRPr lang="en-US"/>
          </a:p>
        </p:txBody>
      </p:sp>
      <p:sp>
        <p:nvSpPr>
          <p:cNvPr id="1028" name="Rectangle 4"/>
          <p:cNvSpPr>
            <a:spLocks noGrp="1" noChangeArrowheads="1"/>
          </p:cNvSpPr>
          <p:nvPr>
            <p:ph type="ftr"/>
          </p:nvPr>
        </p:nvSpPr>
        <p:spPr bwMode="auto">
          <a:xfrm>
            <a:off x="3124200" y="6477000"/>
            <a:ext cx="2894013"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9BD2FF"/>
                </a:solidFill>
                <a:latin typeface="+mn-lt"/>
              </a:defRPr>
            </a:lvl1pPr>
          </a:lstStyle>
          <a:p>
            <a:endParaRPr lang="en-US"/>
          </a:p>
        </p:txBody>
      </p:sp>
      <p:sp>
        <p:nvSpPr>
          <p:cNvPr id="1029" name="Rectangle 5"/>
          <p:cNvSpPr>
            <a:spLocks noGrp="1" noChangeArrowheads="1"/>
          </p:cNvSpPr>
          <p:nvPr>
            <p:ph type="sldNum"/>
          </p:nvPr>
        </p:nvSpPr>
        <p:spPr bwMode="auto">
          <a:xfrm>
            <a:off x="6553200" y="6477000"/>
            <a:ext cx="2132013"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9BD2FF"/>
                </a:solidFill>
                <a:latin typeface="+mn-lt"/>
              </a:defRPr>
            </a:lvl1pPr>
          </a:lstStyle>
          <a:p>
            <a:fld id="{B5986720-B95F-4734-8144-D8A11F8EC60C}" type="slidenum">
              <a:rPr lang="en-US"/>
              <a:pPr/>
              <a:t>‹#›</a:t>
            </a:fld>
            <a:endParaRPr lang="en-US"/>
          </a:p>
        </p:txBody>
      </p:sp>
      <p:pic>
        <p:nvPicPr>
          <p:cNvPr id="1030" name="Picture 6"/>
          <p:cNvPicPr>
            <a:picLocks noChangeAspect="1" noChangeArrowheads="1"/>
          </p:cNvPicPr>
          <p:nvPr/>
        </p:nvPicPr>
        <p:blipFill>
          <a:blip r:embed="rId14" cstate="print"/>
          <a:srcRect/>
          <a:stretch>
            <a:fillRect/>
          </a:stretch>
        </p:blipFill>
        <p:spPr bwMode="auto">
          <a:xfrm>
            <a:off x="228600" y="304800"/>
            <a:ext cx="1160463" cy="665163"/>
          </a:xfrm>
          <a:prstGeom prst="rect">
            <a:avLst/>
          </a:prstGeom>
          <a:noFill/>
          <a:ln w="9525">
            <a:noFill/>
            <a:round/>
            <a:headEnd/>
            <a:tailEnd/>
          </a:ln>
          <a:effectLst/>
        </p:spPr>
      </p:pic>
      <p:sp>
        <p:nvSpPr>
          <p:cNvPr id="1031" name="Freeform 7"/>
          <p:cNvSpPr>
            <a:spLocks noChangeArrowheads="1"/>
          </p:cNvSpPr>
          <p:nvPr/>
        </p:nvSpPr>
        <p:spPr bwMode="auto">
          <a:xfrm flipV="1">
            <a:off x="152400" y="6172200"/>
            <a:ext cx="8915400" cy="180975"/>
          </a:xfrm>
          <a:custGeom>
            <a:avLst/>
            <a:gdLst/>
            <a:ahLst/>
            <a:cxnLst>
              <a:cxn ang="0">
                <a:pos x="0" y="0"/>
              </a:cxn>
              <a:cxn ang="0">
                <a:pos x="5616" y="0"/>
              </a:cxn>
              <a:cxn ang="0">
                <a:pos x="5616" y="66"/>
              </a:cxn>
              <a:cxn ang="0">
                <a:pos x="528" y="66"/>
              </a:cxn>
              <a:cxn ang="0">
                <a:pos x="480" y="114"/>
              </a:cxn>
              <a:cxn ang="0">
                <a:pos x="432" y="66"/>
              </a:cxn>
              <a:cxn ang="0">
                <a:pos x="0" y="66"/>
              </a:cxn>
              <a:cxn ang="0">
                <a:pos x="0" y="0"/>
              </a:cxn>
            </a:cxnLst>
            <a:rect l="0" t="0" r="r" b="b"/>
            <a:pathLst>
              <a:path w="5616" h="114">
                <a:moveTo>
                  <a:pt x="0" y="0"/>
                </a:moveTo>
                <a:lnTo>
                  <a:pt x="5616" y="0"/>
                </a:lnTo>
                <a:lnTo>
                  <a:pt x="5616" y="66"/>
                </a:lnTo>
                <a:lnTo>
                  <a:pt x="528" y="66"/>
                </a:lnTo>
                <a:lnTo>
                  <a:pt x="480" y="114"/>
                </a:lnTo>
                <a:lnTo>
                  <a:pt x="432" y="66"/>
                </a:lnTo>
                <a:lnTo>
                  <a:pt x="0" y="66"/>
                </a:lnTo>
                <a:lnTo>
                  <a:pt x="0" y="0"/>
                </a:lnTo>
                <a:close/>
              </a:path>
            </a:pathLst>
          </a:custGeom>
          <a:solidFill>
            <a:srgbClr val="005A8C">
              <a:alpha val="14999"/>
            </a:srgbClr>
          </a:solidFill>
          <a:ln w="19080">
            <a:solidFill>
              <a:srgbClr val="5F99B9"/>
            </a:solidFill>
            <a:round/>
            <a:headEnd/>
            <a:tailEnd/>
          </a:ln>
          <a:effectLst/>
        </p:spPr>
        <p:txBody>
          <a:bodyPr wrap="none" anchor="ctr"/>
          <a:lstStyle/>
          <a:p>
            <a:endParaRPr lang="en-US"/>
          </a:p>
        </p:txBody>
      </p:sp>
      <p:sp>
        <p:nvSpPr>
          <p:cNvPr id="1032" name="Freeform 8"/>
          <p:cNvSpPr>
            <a:spLocks noChangeArrowheads="1"/>
          </p:cNvSpPr>
          <p:nvPr/>
        </p:nvSpPr>
        <p:spPr bwMode="auto">
          <a:xfrm>
            <a:off x="152400" y="1219200"/>
            <a:ext cx="8915400" cy="180975"/>
          </a:xfrm>
          <a:custGeom>
            <a:avLst/>
            <a:gdLst/>
            <a:ahLst/>
            <a:cxnLst>
              <a:cxn ang="0">
                <a:pos x="0" y="0"/>
              </a:cxn>
              <a:cxn ang="0">
                <a:pos x="5616" y="0"/>
              </a:cxn>
              <a:cxn ang="0">
                <a:pos x="5616" y="66"/>
              </a:cxn>
              <a:cxn ang="0">
                <a:pos x="528" y="66"/>
              </a:cxn>
              <a:cxn ang="0">
                <a:pos x="480" y="114"/>
              </a:cxn>
              <a:cxn ang="0">
                <a:pos x="432" y="66"/>
              </a:cxn>
              <a:cxn ang="0">
                <a:pos x="0" y="66"/>
              </a:cxn>
              <a:cxn ang="0">
                <a:pos x="0" y="0"/>
              </a:cxn>
            </a:cxnLst>
            <a:rect l="0" t="0" r="r" b="b"/>
            <a:pathLst>
              <a:path w="5616" h="114">
                <a:moveTo>
                  <a:pt x="0" y="0"/>
                </a:moveTo>
                <a:lnTo>
                  <a:pt x="5616" y="0"/>
                </a:lnTo>
                <a:lnTo>
                  <a:pt x="5616" y="66"/>
                </a:lnTo>
                <a:lnTo>
                  <a:pt x="528" y="66"/>
                </a:lnTo>
                <a:lnTo>
                  <a:pt x="480" y="114"/>
                </a:lnTo>
                <a:lnTo>
                  <a:pt x="432" y="66"/>
                </a:lnTo>
                <a:lnTo>
                  <a:pt x="0" y="66"/>
                </a:lnTo>
                <a:lnTo>
                  <a:pt x="0" y="0"/>
                </a:lnTo>
                <a:close/>
              </a:path>
            </a:pathLst>
          </a:custGeom>
          <a:solidFill>
            <a:srgbClr val="005A8C">
              <a:alpha val="14999"/>
            </a:srgbClr>
          </a:solidFill>
          <a:ln w="19080">
            <a:solidFill>
              <a:srgbClr val="5F99B9"/>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l" defTabSz="457200" rtl="0" fontAlgn="base">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marL="742950" indent="-28575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2pPr>
      <a:lvl3pPr marL="11430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3pPr>
      <a:lvl4pPr marL="16002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4pPr>
      <a:lvl5pPr marL="20574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5pPr>
      <a:lvl6pPr marL="25146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6pPr>
      <a:lvl7pPr marL="29718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7pPr>
      <a:lvl8pPr marL="34290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8pPr>
      <a:lvl9pPr marL="3886200" indent="-228600" algn="l" defTabSz="457200" rtl="0" fontAlgn="base">
        <a:spcBef>
          <a:spcPct val="0"/>
        </a:spcBef>
        <a:spcAft>
          <a:spcPct val="0"/>
        </a:spcAft>
        <a:buClr>
          <a:srgbClr val="000000"/>
        </a:buClr>
        <a:buSzPct val="100000"/>
        <a:buFont typeface="Times New Roman" pitchFamily="18" charset="0"/>
        <a:defRPr sz="3600">
          <a:solidFill>
            <a:srgbClr val="FFFFFF"/>
          </a:solidFill>
          <a:latin typeface="Arial" charset="0"/>
          <a:ea typeface="DejaVu Sans" pitchFamily="34" charset="0"/>
          <a:cs typeface="DejaVu Sans" pitchFamily="34" charset="0"/>
        </a:defRPr>
      </a:lvl9pPr>
    </p:titleStyle>
    <p:bodyStyle>
      <a:lvl1pPr marL="342900" indent="-342900" algn="l" defTabSz="457200" rtl="0" fontAlgn="base">
        <a:spcBef>
          <a:spcPts val="800"/>
        </a:spcBef>
        <a:spcAft>
          <a:spcPct val="0"/>
        </a:spcAft>
        <a:buClr>
          <a:srgbClr val="0072D1"/>
        </a:buClr>
        <a:buSzPct val="75000"/>
        <a:buFont typeface="Times New Roman" pitchFamily="18" charset="0"/>
        <a:buChar char="►"/>
        <a:defRPr sz="3200">
          <a:solidFill>
            <a:srgbClr val="A5D6FF"/>
          </a:solidFill>
          <a:latin typeface="+mn-lt"/>
          <a:ea typeface="+mn-ea"/>
          <a:cs typeface="+mn-cs"/>
        </a:defRPr>
      </a:lvl1pPr>
      <a:lvl2pPr marL="742950" indent="-285750" algn="l" defTabSz="457200" rtl="0" fontAlgn="base">
        <a:spcBef>
          <a:spcPts val="700"/>
        </a:spcBef>
        <a:spcAft>
          <a:spcPct val="0"/>
        </a:spcAft>
        <a:buClr>
          <a:srgbClr val="0072D1"/>
        </a:buClr>
        <a:buChar char="•"/>
        <a:defRPr sz="2800">
          <a:solidFill>
            <a:srgbClr val="A5D6FF"/>
          </a:solidFill>
          <a:latin typeface="+mn-lt"/>
          <a:ea typeface="+mn-ea"/>
          <a:cs typeface="+mn-cs"/>
        </a:defRPr>
      </a:lvl2pPr>
      <a:lvl3pPr marL="1143000" indent="-228600" algn="l" defTabSz="457200" rtl="0" fontAlgn="base">
        <a:spcBef>
          <a:spcPts val="600"/>
        </a:spcBef>
        <a:spcAft>
          <a:spcPct val="0"/>
        </a:spcAft>
        <a:buClr>
          <a:srgbClr val="0072D1"/>
        </a:buClr>
        <a:buSzPct val="75000"/>
        <a:buFont typeface="Times New Roman" pitchFamily="18" charset="0"/>
        <a:buChar char="►"/>
        <a:defRPr sz="2400">
          <a:solidFill>
            <a:srgbClr val="A5D6FF"/>
          </a:solidFill>
          <a:latin typeface="+mn-lt"/>
          <a:ea typeface="+mn-ea"/>
          <a:cs typeface="+mn-cs"/>
        </a:defRPr>
      </a:lvl3pPr>
      <a:lvl4pPr marL="1600200" indent="-228600" algn="l" defTabSz="457200" rtl="0" fontAlgn="base">
        <a:spcBef>
          <a:spcPts val="500"/>
        </a:spcBef>
        <a:spcAft>
          <a:spcPct val="0"/>
        </a:spcAft>
        <a:buClr>
          <a:srgbClr val="0072D1"/>
        </a:buClr>
        <a:buSzPct val="100000"/>
        <a:buChar char="•"/>
        <a:defRPr sz="2000">
          <a:solidFill>
            <a:srgbClr val="A5D6FF"/>
          </a:solidFill>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itchFamily="18" charset="0"/>
        <a:buChar char="»"/>
        <a:defRPr sz="2000">
          <a:solidFill>
            <a:srgbClr val="A5D6FF"/>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buChar char="»"/>
        <a:defRPr sz="2000">
          <a:solidFill>
            <a:srgbClr val="A5D6FF"/>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buChar char="»"/>
        <a:defRPr sz="2000">
          <a:solidFill>
            <a:srgbClr val="A5D6FF"/>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buChar char="»"/>
        <a:defRPr sz="2000">
          <a:solidFill>
            <a:srgbClr val="A5D6FF"/>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buChar char="»"/>
        <a:defRPr sz="2000">
          <a:solidFill>
            <a:srgbClr val="A5D6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5A8C"/>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dt"/>
          </p:nvPr>
        </p:nvSpPr>
        <p:spPr bwMode="auto">
          <a:xfrm>
            <a:off x="457200" y="6477000"/>
            <a:ext cx="2132013"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tabLst>
                <a:tab pos="723900" algn="l"/>
                <a:tab pos="1447800" algn="l"/>
              </a:tabLst>
              <a:defRPr sz="1000">
                <a:solidFill>
                  <a:srgbClr val="9BD2FF"/>
                </a:solidFill>
                <a:latin typeface="+mn-lt"/>
              </a:defRPr>
            </a:lvl1pPr>
          </a:lstStyle>
          <a:p>
            <a:endParaRPr lang="en-US"/>
          </a:p>
        </p:txBody>
      </p:sp>
      <p:sp>
        <p:nvSpPr>
          <p:cNvPr id="2050" name="Rectangle 2"/>
          <p:cNvSpPr>
            <a:spLocks noGrp="1" noChangeArrowheads="1"/>
          </p:cNvSpPr>
          <p:nvPr>
            <p:ph type="ftr"/>
          </p:nvPr>
        </p:nvSpPr>
        <p:spPr bwMode="auto">
          <a:xfrm>
            <a:off x="3733800" y="6477000"/>
            <a:ext cx="2894013" cy="2444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a:tabLst>
                <a:tab pos="723900" algn="l"/>
                <a:tab pos="1447800" algn="l"/>
                <a:tab pos="2171700" algn="l"/>
                <a:tab pos="2895600" algn="l"/>
              </a:tabLst>
              <a:defRPr sz="1000">
                <a:solidFill>
                  <a:srgbClr val="9BD2FF"/>
                </a:solidFill>
                <a:latin typeface="+mn-lt"/>
              </a:defRPr>
            </a:lvl1pPr>
          </a:lstStyle>
          <a:p>
            <a:endParaRPr lang="en-US"/>
          </a:p>
        </p:txBody>
      </p:sp>
      <p:grpSp>
        <p:nvGrpSpPr>
          <p:cNvPr id="2051" name="Group 3"/>
          <p:cNvGrpSpPr>
            <a:grpSpLocks/>
          </p:cNvGrpSpPr>
          <p:nvPr/>
        </p:nvGrpSpPr>
        <p:grpSpPr bwMode="auto">
          <a:xfrm>
            <a:off x="5410200" y="533400"/>
            <a:ext cx="3560763" cy="6122988"/>
            <a:chOff x="3408" y="336"/>
            <a:chExt cx="2243" cy="3857"/>
          </a:xfrm>
        </p:grpSpPr>
        <p:sp>
          <p:nvSpPr>
            <p:cNvPr id="2052" name="AutoShape 4"/>
            <p:cNvSpPr>
              <a:spLocks noChangeArrowheads="1"/>
            </p:cNvSpPr>
            <p:nvPr/>
          </p:nvSpPr>
          <p:spPr bwMode="auto">
            <a:xfrm>
              <a:off x="3774" y="1338"/>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3" name="AutoShape 5"/>
            <p:cNvSpPr>
              <a:spLocks noChangeArrowheads="1"/>
            </p:cNvSpPr>
            <p:nvPr/>
          </p:nvSpPr>
          <p:spPr bwMode="auto">
            <a:xfrm>
              <a:off x="3414" y="98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4" name="AutoShape 6"/>
            <p:cNvSpPr>
              <a:spLocks noChangeArrowheads="1"/>
            </p:cNvSpPr>
            <p:nvPr/>
          </p:nvSpPr>
          <p:spPr bwMode="auto">
            <a:xfrm>
              <a:off x="3768" y="62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5" name="AutoShape 7"/>
            <p:cNvSpPr>
              <a:spLocks noChangeArrowheads="1"/>
            </p:cNvSpPr>
            <p:nvPr/>
          </p:nvSpPr>
          <p:spPr bwMode="auto">
            <a:xfrm>
              <a:off x="4140" y="99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6" name="AutoShape 8"/>
            <p:cNvSpPr>
              <a:spLocks noChangeArrowheads="1"/>
            </p:cNvSpPr>
            <p:nvPr/>
          </p:nvSpPr>
          <p:spPr bwMode="auto">
            <a:xfrm>
              <a:off x="4404" y="98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7" name="AutoShape 9"/>
            <p:cNvSpPr>
              <a:spLocks noChangeArrowheads="1"/>
            </p:cNvSpPr>
            <p:nvPr/>
          </p:nvSpPr>
          <p:spPr bwMode="auto">
            <a:xfrm>
              <a:off x="4752" y="1338"/>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8" name="AutoShape 10"/>
            <p:cNvSpPr>
              <a:spLocks noChangeArrowheads="1"/>
            </p:cNvSpPr>
            <p:nvPr/>
          </p:nvSpPr>
          <p:spPr bwMode="auto">
            <a:xfrm>
              <a:off x="4770" y="62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59" name="AutoShape 11"/>
            <p:cNvSpPr>
              <a:spLocks noChangeArrowheads="1"/>
            </p:cNvSpPr>
            <p:nvPr/>
          </p:nvSpPr>
          <p:spPr bwMode="auto">
            <a:xfrm>
              <a:off x="3768" y="36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0" name="AutoShape 12"/>
            <p:cNvSpPr>
              <a:spLocks noChangeArrowheads="1"/>
            </p:cNvSpPr>
            <p:nvPr/>
          </p:nvSpPr>
          <p:spPr bwMode="auto">
            <a:xfrm>
              <a:off x="3774" y="195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1" name="AutoShape 13"/>
            <p:cNvSpPr>
              <a:spLocks noChangeArrowheads="1"/>
            </p:cNvSpPr>
            <p:nvPr/>
          </p:nvSpPr>
          <p:spPr bwMode="auto">
            <a:xfrm>
              <a:off x="3414" y="231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2" name="AutoShape 14"/>
            <p:cNvSpPr>
              <a:spLocks noChangeArrowheads="1"/>
            </p:cNvSpPr>
            <p:nvPr/>
          </p:nvSpPr>
          <p:spPr bwMode="auto">
            <a:xfrm>
              <a:off x="4134" y="231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3" name="AutoShape 15"/>
            <p:cNvSpPr>
              <a:spLocks noChangeArrowheads="1"/>
            </p:cNvSpPr>
            <p:nvPr/>
          </p:nvSpPr>
          <p:spPr bwMode="auto">
            <a:xfrm>
              <a:off x="4740" y="1956"/>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4" name="AutoShape 16"/>
            <p:cNvSpPr>
              <a:spLocks noChangeArrowheads="1"/>
            </p:cNvSpPr>
            <p:nvPr/>
          </p:nvSpPr>
          <p:spPr bwMode="auto">
            <a:xfrm>
              <a:off x="5124" y="230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5" name="AutoShape 17"/>
            <p:cNvSpPr>
              <a:spLocks noChangeArrowheads="1"/>
            </p:cNvSpPr>
            <p:nvPr/>
          </p:nvSpPr>
          <p:spPr bwMode="auto">
            <a:xfrm>
              <a:off x="4386" y="230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6" name="AutoShape 18"/>
            <p:cNvSpPr>
              <a:spLocks noChangeArrowheads="1"/>
            </p:cNvSpPr>
            <p:nvPr/>
          </p:nvSpPr>
          <p:spPr bwMode="auto">
            <a:xfrm>
              <a:off x="4758" y="2688"/>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7" name="AutoShape 19"/>
            <p:cNvSpPr>
              <a:spLocks noChangeArrowheads="1"/>
            </p:cNvSpPr>
            <p:nvPr/>
          </p:nvSpPr>
          <p:spPr bwMode="auto">
            <a:xfrm>
              <a:off x="4758" y="294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8" name="AutoShape 20"/>
            <p:cNvSpPr>
              <a:spLocks noChangeArrowheads="1"/>
            </p:cNvSpPr>
            <p:nvPr/>
          </p:nvSpPr>
          <p:spPr bwMode="auto">
            <a:xfrm>
              <a:off x="3768" y="2946"/>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69" name="AutoShape 21"/>
            <p:cNvSpPr>
              <a:spLocks noChangeArrowheads="1"/>
            </p:cNvSpPr>
            <p:nvPr/>
          </p:nvSpPr>
          <p:spPr bwMode="auto">
            <a:xfrm>
              <a:off x="3408" y="330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0" name="AutoShape 22"/>
            <p:cNvSpPr>
              <a:spLocks noChangeArrowheads="1"/>
            </p:cNvSpPr>
            <p:nvPr/>
          </p:nvSpPr>
          <p:spPr bwMode="auto">
            <a:xfrm>
              <a:off x="3780" y="3666"/>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1" name="AutoShape 23"/>
            <p:cNvSpPr>
              <a:spLocks noChangeArrowheads="1"/>
            </p:cNvSpPr>
            <p:nvPr/>
          </p:nvSpPr>
          <p:spPr bwMode="auto">
            <a:xfrm>
              <a:off x="4140" y="3306"/>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2" name="AutoShape 24"/>
            <p:cNvSpPr>
              <a:spLocks noChangeArrowheads="1"/>
            </p:cNvSpPr>
            <p:nvPr/>
          </p:nvSpPr>
          <p:spPr bwMode="auto">
            <a:xfrm>
              <a:off x="4398" y="330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3" name="AutoShape 25"/>
            <p:cNvSpPr>
              <a:spLocks noChangeArrowheads="1"/>
            </p:cNvSpPr>
            <p:nvPr/>
          </p:nvSpPr>
          <p:spPr bwMode="auto">
            <a:xfrm>
              <a:off x="4758" y="3660"/>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4" name="AutoShape 26"/>
            <p:cNvSpPr>
              <a:spLocks noChangeArrowheads="1"/>
            </p:cNvSpPr>
            <p:nvPr/>
          </p:nvSpPr>
          <p:spPr bwMode="auto">
            <a:xfrm>
              <a:off x="5118" y="3294"/>
              <a:ext cx="528" cy="528"/>
            </a:xfrm>
            <a:prstGeom prst="diamond">
              <a:avLst/>
            </a:prstGeom>
            <a:noFill/>
            <a:ln w="38160">
              <a:solidFill>
                <a:srgbClr val="196B98"/>
              </a:solidFill>
              <a:miter lim="800000"/>
              <a:headEnd/>
              <a:tailEnd/>
            </a:ln>
            <a:effectLst/>
          </p:spPr>
          <p:txBody>
            <a:bodyPr wrap="none" anchor="ctr"/>
            <a:lstStyle/>
            <a:p>
              <a:endParaRPr lang="en-US"/>
            </a:p>
          </p:txBody>
        </p:sp>
        <p:sp>
          <p:nvSpPr>
            <p:cNvPr id="2075" name="AutoShape 27"/>
            <p:cNvSpPr>
              <a:spLocks noChangeArrowheads="1"/>
            </p:cNvSpPr>
            <p:nvPr/>
          </p:nvSpPr>
          <p:spPr bwMode="auto">
            <a:xfrm>
              <a:off x="4338" y="2886"/>
              <a:ext cx="351" cy="351"/>
            </a:xfrm>
            <a:prstGeom prst="diamond">
              <a:avLst/>
            </a:prstGeom>
            <a:noFill/>
            <a:ln w="38160">
              <a:solidFill>
                <a:srgbClr val="196B98"/>
              </a:solidFill>
              <a:miter lim="800000"/>
              <a:headEnd/>
              <a:tailEnd/>
            </a:ln>
            <a:effectLst/>
          </p:spPr>
          <p:txBody>
            <a:bodyPr wrap="none" anchor="ctr"/>
            <a:lstStyle/>
            <a:p>
              <a:endParaRPr lang="en-US"/>
            </a:p>
          </p:txBody>
        </p:sp>
        <p:sp>
          <p:nvSpPr>
            <p:cNvPr id="2076" name="AutoShape 28"/>
            <p:cNvSpPr>
              <a:spLocks noChangeArrowheads="1"/>
            </p:cNvSpPr>
            <p:nvPr/>
          </p:nvSpPr>
          <p:spPr bwMode="auto">
            <a:xfrm>
              <a:off x="4350" y="594"/>
              <a:ext cx="351" cy="351"/>
            </a:xfrm>
            <a:prstGeom prst="diamond">
              <a:avLst/>
            </a:prstGeom>
            <a:noFill/>
            <a:ln w="38160">
              <a:solidFill>
                <a:srgbClr val="196B98"/>
              </a:solidFill>
              <a:miter lim="800000"/>
              <a:headEnd/>
              <a:tailEnd/>
            </a:ln>
            <a:effectLst/>
          </p:spPr>
          <p:txBody>
            <a:bodyPr wrap="none" anchor="ctr"/>
            <a:lstStyle/>
            <a:p>
              <a:endParaRPr lang="en-US"/>
            </a:p>
          </p:txBody>
        </p:sp>
        <p:sp>
          <p:nvSpPr>
            <p:cNvPr id="2077" name="AutoShape 29"/>
            <p:cNvSpPr>
              <a:spLocks noChangeArrowheads="1"/>
            </p:cNvSpPr>
            <p:nvPr/>
          </p:nvSpPr>
          <p:spPr bwMode="auto">
            <a:xfrm>
              <a:off x="4776" y="336"/>
              <a:ext cx="528" cy="528"/>
            </a:xfrm>
            <a:prstGeom prst="diamond">
              <a:avLst/>
            </a:prstGeom>
            <a:noFill/>
            <a:ln w="38160">
              <a:solidFill>
                <a:srgbClr val="196B98"/>
              </a:solidFill>
              <a:miter lim="800000"/>
              <a:headEnd/>
              <a:tailEnd/>
            </a:ln>
            <a:effectLst/>
          </p:spPr>
          <p:txBody>
            <a:bodyPr wrap="none" anchor="ctr"/>
            <a:lstStyle/>
            <a:p>
              <a:endParaRPr lang="en-US"/>
            </a:p>
          </p:txBody>
        </p:sp>
      </p:grpSp>
      <p:sp>
        <p:nvSpPr>
          <p:cNvPr id="2078" name="Freeform 30"/>
          <p:cNvSpPr>
            <a:spLocks noChangeArrowheads="1"/>
          </p:cNvSpPr>
          <p:nvPr/>
        </p:nvSpPr>
        <p:spPr bwMode="auto">
          <a:xfrm flipV="1">
            <a:off x="152400" y="6172200"/>
            <a:ext cx="8915400" cy="180975"/>
          </a:xfrm>
          <a:custGeom>
            <a:avLst/>
            <a:gdLst/>
            <a:ahLst/>
            <a:cxnLst>
              <a:cxn ang="0">
                <a:pos x="0" y="0"/>
              </a:cxn>
              <a:cxn ang="0">
                <a:pos x="5616" y="0"/>
              </a:cxn>
              <a:cxn ang="0">
                <a:pos x="5616" y="66"/>
              </a:cxn>
              <a:cxn ang="0">
                <a:pos x="528" y="66"/>
              </a:cxn>
              <a:cxn ang="0">
                <a:pos x="480" y="114"/>
              </a:cxn>
              <a:cxn ang="0">
                <a:pos x="432" y="66"/>
              </a:cxn>
              <a:cxn ang="0">
                <a:pos x="0" y="66"/>
              </a:cxn>
              <a:cxn ang="0">
                <a:pos x="0" y="0"/>
              </a:cxn>
            </a:cxnLst>
            <a:rect l="0" t="0" r="r" b="b"/>
            <a:pathLst>
              <a:path w="5616" h="114">
                <a:moveTo>
                  <a:pt x="0" y="0"/>
                </a:moveTo>
                <a:lnTo>
                  <a:pt x="5616" y="0"/>
                </a:lnTo>
                <a:lnTo>
                  <a:pt x="5616" y="66"/>
                </a:lnTo>
                <a:lnTo>
                  <a:pt x="528" y="66"/>
                </a:lnTo>
                <a:lnTo>
                  <a:pt x="480" y="114"/>
                </a:lnTo>
                <a:lnTo>
                  <a:pt x="432" y="66"/>
                </a:lnTo>
                <a:lnTo>
                  <a:pt x="0" y="66"/>
                </a:lnTo>
                <a:lnTo>
                  <a:pt x="0" y="0"/>
                </a:lnTo>
                <a:close/>
              </a:path>
            </a:pathLst>
          </a:custGeom>
          <a:solidFill>
            <a:srgbClr val="005A8C">
              <a:alpha val="14999"/>
            </a:srgbClr>
          </a:solidFill>
          <a:ln w="19080">
            <a:solidFill>
              <a:srgbClr val="5F99B9"/>
            </a:solidFill>
            <a:round/>
            <a:headEnd/>
            <a:tailEnd/>
          </a:ln>
          <a:effectLst/>
        </p:spPr>
        <p:txBody>
          <a:bodyPr wrap="none" anchor="ctr"/>
          <a:lstStyle/>
          <a:p>
            <a:endParaRPr lang="en-US"/>
          </a:p>
        </p:txBody>
      </p:sp>
      <p:sp>
        <p:nvSpPr>
          <p:cNvPr id="2079" name="Rectangle 31"/>
          <p:cNvSpPr>
            <a:spLocks noGrp="1" noChangeArrowheads="1"/>
          </p:cNvSpPr>
          <p:nvPr>
            <p:ph type="title"/>
          </p:nvPr>
        </p:nvSpPr>
        <p:spPr bwMode="auto">
          <a:xfrm>
            <a:off x="838200" y="3581400"/>
            <a:ext cx="7770813" cy="93186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pic>
        <p:nvPicPr>
          <p:cNvPr id="2080" name="Picture 32"/>
          <p:cNvPicPr>
            <a:picLocks noChangeAspect="1" noChangeArrowheads="1"/>
          </p:cNvPicPr>
          <p:nvPr/>
        </p:nvPicPr>
        <p:blipFill>
          <a:blip r:embed="rId13" cstate="print"/>
          <a:srcRect/>
          <a:stretch>
            <a:fillRect/>
          </a:stretch>
        </p:blipFill>
        <p:spPr bwMode="auto">
          <a:xfrm>
            <a:off x="228600" y="304800"/>
            <a:ext cx="1160463" cy="665163"/>
          </a:xfrm>
          <a:prstGeom prst="rect">
            <a:avLst/>
          </a:prstGeom>
          <a:noFill/>
          <a:ln w="9525">
            <a:noFill/>
            <a:round/>
            <a:headEnd/>
            <a:tailEnd/>
          </a:ln>
          <a:effectLst/>
        </p:spPr>
      </p:pic>
      <p:sp>
        <p:nvSpPr>
          <p:cNvPr id="2081" name="Freeform 33"/>
          <p:cNvSpPr>
            <a:spLocks noChangeArrowheads="1"/>
          </p:cNvSpPr>
          <p:nvPr/>
        </p:nvSpPr>
        <p:spPr bwMode="auto">
          <a:xfrm>
            <a:off x="152400" y="1114425"/>
            <a:ext cx="8915400" cy="180975"/>
          </a:xfrm>
          <a:custGeom>
            <a:avLst/>
            <a:gdLst/>
            <a:ahLst/>
            <a:cxnLst>
              <a:cxn ang="0">
                <a:pos x="0" y="0"/>
              </a:cxn>
              <a:cxn ang="0">
                <a:pos x="5616" y="0"/>
              </a:cxn>
              <a:cxn ang="0">
                <a:pos x="5616" y="66"/>
              </a:cxn>
              <a:cxn ang="0">
                <a:pos x="528" y="66"/>
              </a:cxn>
              <a:cxn ang="0">
                <a:pos x="480" y="114"/>
              </a:cxn>
              <a:cxn ang="0">
                <a:pos x="432" y="66"/>
              </a:cxn>
              <a:cxn ang="0">
                <a:pos x="0" y="66"/>
              </a:cxn>
              <a:cxn ang="0">
                <a:pos x="0" y="0"/>
              </a:cxn>
            </a:cxnLst>
            <a:rect l="0" t="0" r="r" b="b"/>
            <a:pathLst>
              <a:path w="5616" h="114">
                <a:moveTo>
                  <a:pt x="0" y="0"/>
                </a:moveTo>
                <a:lnTo>
                  <a:pt x="5616" y="0"/>
                </a:lnTo>
                <a:lnTo>
                  <a:pt x="5616" y="66"/>
                </a:lnTo>
                <a:lnTo>
                  <a:pt x="528" y="66"/>
                </a:lnTo>
                <a:lnTo>
                  <a:pt x="480" y="114"/>
                </a:lnTo>
                <a:lnTo>
                  <a:pt x="432" y="66"/>
                </a:lnTo>
                <a:lnTo>
                  <a:pt x="0" y="66"/>
                </a:lnTo>
                <a:lnTo>
                  <a:pt x="0" y="0"/>
                </a:lnTo>
                <a:close/>
              </a:path>
            </a:pathLst>
          </a:custGeom>
          <a:solidFill>
            <a:srgbClr val="005A8C">
              <a:alpha val="14999"/>
            </a:srgbClr>
          </a:solidFill>
          <a:ln w="19080">
            <a:solidFill>
              <a:srgbClr val="5F99B9"/>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mj-lt"/>
          <a:ea typeface="+mj-ea"/>
          <a:cs typeface="+mj-cs"/>
        </a:defRPr>
      </a:lvl1pPr>
      <a:lvl2pPr marL="742950" indent="-28575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2pPr>
      <a:lvl3pPr marL="11430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3pPr>
      <a:lvl4pPr marL="16002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4pPr>
      <a:lvl5pPr marL="20574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5pPr>
      <a:lvl6pPr marL="25146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6pPr>
      <a:lvl7pPr marL="29718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7pPr>
      <a:lvl8pPr marL="34290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8pPr>
      <a:lvl9pPr marL="3886200" indent="-228600" algn="l" defTabSz="457200" rtl="0" fontAlgn="base">
        <a:spcBef>
          <a:spcPct val="0"/>
        </a:spcBef>
        <a:spcAft>
          <a:spcPct val="0"/>
        </a:spcAft>
        <a:buClr>
          <a:srgbClr val="000000"/>
        </a:buClr>
        <a:buSzPct val="100000"/>
        <a:buFont typeface="Times New Roman" pitchFamily="18" charset="0"/>
        <a:defRPr sz="3600">
          <a:solidFill>
            <a:srgbClr val="FFFFFF"/>
          </a:solidFill>
          <a:effectLst>
            <a:outerShdw blurRad="38100" dist="38100" dir="2700000" algn="tl">
              <a:srgbClr val="000000"/>
            </a:outerShdw>
          </a:effectLst>
          <a:latin typeface="Arial" charset="0"/>
          <a:ea typeface="DejaVu Sans" pitchFamily="34" charset="0"/>
          <a:cs typeface="DejaVu Sans" pitchFamily="34" charset="0"/>
        </a:defRPr>
      </a:lvl9pPr>
    </p:titleStyle>
    <p:bodyStyle>
      <a:lvl1pPr marL="342900" indent="-342900" algn="l" defTabSz="457200" rtl="0" fontAlgn="base">
        <a:spcBef>
          <a:spcPts val="800"/>
        </a:spcBef>
        <a:spcAft>
          <a:spcPct val="0"/>
        </a:spcAft>
        <a:buClr>
          <a:srgbClr val="000000"/>
        </a:buClr>
        <a:buSzPct val="100000"/>
        <a:buFont typeface="Times New Roman" pitchFamily="18" charset="0"/>
        <a:defRPr sz="3200">
          <a:solidFill>
            <a:srgbClr val="A5D6FF"/>
          </a:solidFill>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itchFamily="18" charset="0"/>
        <a:defRPr sz="2800">
          <a:solidFill>
            <a:srgbClr val="A5D6FF"/>
          </a:solidFill>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itchFamily="18" charset="0"/>
        <a:defRPr sz="2400">
          <a:solidFill>
            <a:srgbClr val="A5D6FF"/>
          </a:solidFill>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A5D6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xfrm>
            <a:off x="1676400" y="304800"/>
            <a:ext cx="7011988" cy="8397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Vertical integration</a:t>
            </a:r>
          </a:p>
        </p:txBody>
      </p:sp>
      <p:grpSp>
        <p:nvGrpSpPr>
          <p:cNvPr id="13314" name="Group 2"/>
          <p:cNvGrpSpPr>
            <a:grpSpLocks/>
          </p:cNvGrpSpPr>
          <p:nvPr/>
        </p:nvGrpSpPr>
        <p:grpSpPr bwMode="auto">
          <a:xfrm>
            <a:off x="1524000" y="3276600"/>
            <a:ext cx="1825625" cy="911225"/>
            <a:chOff x="960" y="2064"/>
            <a:chExt cx="1150" cy="574"/>
          </a:xfrm>
        </p:grpSpPr>
        <p:grpSp>
          <p:nvGrpSpPr>
            <p:cNvPr id="13315" name="Group 3"/>
            <p:cNvGrpSpPr>
              <a:grpSpLocks/>
            </p:cNvGrpSpPr>
            <p:nvPr/>
          </p:nvGrpSpPr>
          <p:grpSpPr bwMode="auto">
            <a:xfrm>
              <a:off x="960" y="2064"/>
              <a:ext cx="1150" cy="574"/>
              <a:chOff x="960" y="2064"/>
              <a:chExt cx="1150" cy="574"/>
            </a:xfrm>
          </p:grpSpPr>
          <p:sp>
            <p:nvSpPr>
              <p:cNvPr id="13316" name="Freeform 4"/>
              <p:cNvSpPr>
                <a:spLocks noChangeArrowheads="1"/>
              </p:cNvSpPr>
              <p:nvPr/>
            </p:nvSpPr>
            <p:spPr bwMode="auto">
              <a:xfrm>
                <a:off x="960" y="2064"/>
                <a:ext cx="1151" cy="191"/>
              </a:xfrm>
              <a:custGeom>
                <a:avLst/>
                <a:gdLst/>
                <a:ahLst/>
                <a:cxnLst>
                  <a:cxn ang="0">
                    <a:pos x="0" y="0"/>
                  </a:cxn>
                  <a:cxn ang="0">
                    <a:pos x="0" y="847"/>
                  </a:cxn>
                  <a:cxn ang="0">
                    <a:pos x="5080" y="847"/>
                  </a:cxn>
                  <a:cxn ang="0">
                    <a:pos x="4268" y="0"/>
                  </a:cxn>
                  <a:cxn ang="0">
                    <a:pos x="0" y="0"/>
                  </a:cxn>
                </a:cxnLst>
                <a:rect l="0" t="0" r="r" b="b"/>
                <a:pathLst>
                  <a:path w="5081" h="848">
                    <a:moveTo>
                      <a:pt x="0" y="0"/>
                    </a:moveTo>
                    <a:lnTo>
                      <a:pt x="0" y="847"/>
                    </a:lnTo>
                    <a:lnTo>
                      <a:pt x="5080" y="847"/>
                    </a:lnTo>
                    <a:lnTo>
                      <a:pt x="4268" y="0"/>
                    </a:lnTo>
                    <a:lnTo>
                      <a:pt x="0" y="0"/>
                    </a:lnTo>
                  </a:path>
                </a:pathLst>
              </a:custGeom>
              <a:noFill/>
              <a:ln w="28440">
                <a:solidFill>
                  <a:srgbClr val="FFFFFF"/>
                </a:solidFill>
                <a:round/>
                <a:headEnd/>
                <a:tailEnd/>
              </a:ln>
              <a:effectLst/>
            </p:spPr>
            <p:txBody>
              <a:bodyPr wrap="none" anchor="ctr"/>
              <a:lstStyle/>
              <a:p>
                <a:endParaRPr lang="en-US"/>
              </a:p>
            </p:txBody>
          </p:sp>
          <p:sp>
            <p:nvSpPr>
              <p:cNvPr id="13317" name="Freeform 5"/>
              <p:cNvSpPr>
                <a:spLocks noChangeArrowheads="1"/>
              </p:cNvSpPr>
              <p:nvPr/>
            </p:nvSpPr>
            <p:spPr bwMode="auto">
              <a:xfrm>
                <a:off x="960" y="2255"/>
                <a:ext cx="1151" cy="383"/>
              </a:xfrm>
              <a:custGeom>
                <a:avLst/>
                <a:gdLst/>
                <a:ahLst/>
                <a:cxnLst>
                  <a:cxn ang="0">
                    <a:pos x="0" y="1693"/>
                  </a:cxn>
                  <a:cxn ang="0">
                    <a:pos x="0" y="0"/>
                  </a:cxn>
                  <a:cxn ang="0">
                    <a:pos x="5080" y="0"/>
                  </a:cxn>
                  <a:cxn ang="0">
                    <a:pos x="3680" y="1695"/>
                  </a:cxn>
                  <a:cxn ang="0">
                    <a:pos x="0" y="1693"/>
                  </a:cxn>
                </a:cxnLst>
                <a:rect l="0" t="0" r="r" b="b"/>
                <a:pathLst>
                  <a:path w="5081" h="1696">
                    <a:moveTo>
                      <a:pt x="0" y="1693"/>
                    </a:moveTo>
                    <a:lnTo>
                      <a:pt x="0" y="0"/>
                    </a:lnTo>
                    <a:lnTo>
                      <a:pt x="5080" y="0"/>
                    </a:lnTo>
                    <a:lnTo>
                      <a:pt x="3680" y="1695"/>
                    </a:lnTo>
                    <a:lnTo>
                      <a:pt x="0" y="1693"/>
                    </a:lnTo>
                  </a:path>
                </a:pathLst>
              </a:custGeom>
              <a:noFill/>
              <a:ln w="28440">
                <a:solidFill>
                  <a:srgbClr val="FFFFFF"/>
                </a:solidFill>
                <a:round/>
                <a:headEnd/>
                <a:tailEnd/>
              </a:ln>
              <a:effectLst/>
            </p:spPr>
            <p:txBody>
              <a:bodyPr wrap="none" anchor="ctr"/>
              <a:lstStyle/>
              <a:p>
                <a:endParaRPr lang="en-US"/>
              </a:p>
            </p:txBody>
          </p:sp>
        </p:grpSp>
        <p:sp>
          <p:nvSpPr>
            <p:cNvPr id="13318" name="AutoShape 6"/>
            <p:cNvSpPr>
              <a:spLocks noChangeArrowheads="1"/>
            </p:cNvSpPr>
            <p:nvPr/>
          </p:nvSpPr>
          <p:spPr bwMode="auto">
            <a:xfrm>
              <a:off x="1009" y="2256"/>
              <a:ext cx="823" cy="366"/>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Component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manufacture</a:t>
              </a:r>
            </a:p>
          </p:txBody>
        </p:sp>
      </p:grpSp>
      <p:grpSp>
        <p:nvGrpSpPr>
          <p:cNvPr id="13319" name="Group 7"/>
          <p:cNvGrpSpPr>
            <a:grpSpLocks/>
          </p:cNvGrpSpPr>
          <p:nvPr/>
        </p:nvGrpSpPr>
        <p:grpSpPr bwMode="auto">
          <a:xfrm>
            <a:off x="3581400" y="3276600"/>
            <a:ext cx="1825625" cy="911225"/>
            <a:chOff x="2256" y="2064"/>
            <a:chExt cx="1150" cy="574"/>
          </a:xfrm>
        </p:grpSpPr>
        <p:grpSp>
          <p:nvGrpSpPr>
            <p:cNvPr id="13320" name="Group 8"/>
            <p:cNvGrpSpPr>
              <a:grpSpLocks/>
            </p:cNvGrpSpPr>
            <p:nvPr/>
          </p:nvGrpSpPr>
          <p:grpSpPr bwMode="auto">
            <a:xfrm>
              <a:off x="2256" y="2064"/>
              <a:ext cx="1150" cy="574"/>
              <a:chOff x="2256" y="2064"/>
              <a:chExt cx="1150" cy="574"/>
            </a:xfrm>
          </p:grpSpPr>
          <p:sp>
            <p:nvSpPr>
              <p:cNvPr id="13321" name="Freeform 9"/>
              <p:cNvSpPr>
                <a:spLocks noChangeArrowheads="1"/>
              </p:cNvSpPr>
              <p:nvPr/>
            </p:nvSpPr>
            <p:spPr bwMode="auto">
              <a:xfrm>
                <a:off x="2256" y="2064"/>
                <a:ext cx="1151" cy="191"/>
              </a:xfrm>
              <a:custGeom>
                <a:avLst/>
                <a:gdLst/>
                <a:ahLst/>
                <a:cxnLst>
                  <a:cxn ang="0">
                    <a:pos x="0" y="0"/>
                  </a:cxn>
                  <a:cxn ang="0">
                    <a:pos x="0" y="847"/>
                  </a:cxn>
                  <a:cxn ang="0">
                    <a:pos x="5080" y="847"/>
                  </a:cxn>
                  <a:cxn ang="0">
                    <a:pos x="4268" y="0"/>
                  </a:cxn>
                  <a:cxn ang="0">
                    <a:pos x="0" y="0"/>
                  </a:cxn>
                </a:cxnLst>
                <a:rect l="0" t="0" r="r" b="b"/>
                <a:pathLst>
                  <a:path w="5081" h="848">
                    <a:moveTo>
                      <a:pt x="0" y="0"/>
                    </a:moveTo>
                    <a:lnTo>
                      <a:pt x="0" y="847"/>
                    </a:lnTo>
                    <a:lnTo>
                      <a:pt x="5080" y="847"/>
                    </a:lnTo>
                    <a:lnTo>
                      <a:pt x="4268" y="0"/>
                    </a:lnTo>
                    <a:lnTo>
                      <a:pt x="0" y="0"/>
                    </a:lnTo>
                  </a:path>
                </a:pathLst>
              </a:custGeom>
              <a:noFill/>
              <a:ln w="28440">
                <a:solidFill>
                  <a:srgbClr val="FFFFFF"/>
                </a:solidFill>
                <a:round/>
                <a:headEnd/>
                <a:tailEnd/>
              </a:ln>
              <a:effectLst/>
            </p:spPr>
            <p:txBody>
              <a:bodyPr wrap="none" anchor="ctr"/>
              <a:lstStyle/>
              <a:p>
                <a:endParaRPr lang="en-US"/>
              </a:p>
            </p:txBody>
          </p:sp>
          <p:sp>
            <p:nvSpPr>
              <p:cNvPr id="13322" name="Freeform 10"/>
              <p:cNvSpPr>
                <a:spLocks noChangeArrowheads="1"/>
              </p:cNvSpPr>
              <p:nvPr/>
            </p:nvSpPr>
            <p:spPr bwMode="auto">
              <a:xfrm>
                <a:off x="2256" y="2255"/>
                <a:ext cx="1151" cy="383"/>
              </a:xfrm>
              <a:custGeom>
                <a:avLst/>
                <a:gdLst/>
                <a:ahLst/>
                <a:cxnLst>
                  <a:cxn ang="0">
                    <a:pos x="0" y="1693"/>
                  </a:cxn>
                  <a:cxn ang="0">
                    <a:pos x="0" y="0"/>
                  </a:cxn>
                  <a:cxn ang="0">
                    <a:pos x="5080" y="0"/>
                  </a:cxn>
                  <a:cxn ang="0">
                    <a:pos x="3680" y="1695"/>
                  </a:cxn>
                  <a:cxn ang="0">
                    <a:pos x="0" y="1693"/>
                  </a:cxn>
                </a:cxnLst>
                <a:rect l="0" t="0" r="r" b="b"/>
                <a:pathLst>
                  <a:path w="5081" h="1696">
                    <a:moveTo>
                      <a:pt x="0" y="1693"/>
                    </a:moveTo>
                    <a:lnTo>
                      <a:pt x="0" y="0"/>
                    </a:lnTo>
                    <a:lnTo>
                      <a:pt x="5080" y="0"/>
                    </a:lnTo>
                    <a:lnTo>
                      <a:pt x="3680" y="1695"/>
                    </a:lnTo>
                    <a:lnTo>
                      <a:pt x="0" y="1693"/>
                    </a:lnTo>
                  </a:path>
                </a:pathLst>
              </a:custGeom>
              <a:noFill/>
              <a:ln w="28440">
                <a:solidFill>
                  <a:srgbClr val="FFFFFF"/>
                </a:solidFill>
                <a:round/>
                <a:headEnd/>
                <a:tailEnd/>
              </a:ln>
              <a:effectLst/>
            </p:spPr>
            <p:txBody>
              <a:bodyPr wrap="none" anchor="ctr"/>
              <a:lstStyle/>
              <a:p>
                <a:endParaRPr lang="en-US"/>
              </a:p>
            </p:txBody>
          </p:sp>
        </p:grpSp>
        <p:sp>
          <p:nvSpPr>
            <p:cNvPr id="13323" name="AutoShape 11"/>
            <p:cNvSpPr>
              <a:spLocks noChangeArrowheads="1"/>
            </p:cNvSpPr>
            <p:nvPr/>
          </p:nvSpPr>
          <p:spPr bwMode="auto">
            <a:xfrm>
              <a:off x="2305" y="2256"/>
              <a:ext cx="642" cy="212"/>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Assembly</a:t>
              </a:r>
            </a:p>
          </p:txBody>
        </p:sp>
      </p:grpSp>
      <p:grpSp>
        <p:nvGrpSpPr>
          <p:cNvPr id="13324" name="Group 12"/>
          <p:cNvGrpSpPr>
            <a:grpSpLocks/>
          </p:cNvGrpSpPr>
          <p:nvPr/>
        </p:nvGrpSpPr>
        <p:grpSpPr bwMode="auto">
          <a:xfrm>
            <a:off x="5638800" y="3276600"/>
            <a:ext cx="1825625" cy="911225"/>
            <a:chOff x="3552" y="2064"/>
            <a:chExt cx="1150" cy="574"/>
          </a:xfrm>
        </p:grpSpPr>
        <p:grpSp>
          <p:nvGrpSpPr>
            <p:cNvPr id="13325" name="Group 13"/>
            <p:cNvGrpSpPr>
              <a:grpSpLocks/>
            </p:cNvGrpSpPr>
            <p:nvPr/>
          </p:nvGrpSpPr>
          <p:grpSpPr bwMode="auto">
            <a:xfrm>
              <a:off x="3552" y="2064"/>
              <a:ext cx="1150" cy="574"/>
              <a:chOff x="3552" y="2064"/>
              <a:chExt cx="1150" cy="574"/>
            </a:xfrm>
          </p:grpSpPr>
          <p:sp>
            <p:nvSpPr>
              <p:cNvPr id="13326" name="Freeform 14"/>
              <p:cNvSpPr>
                <a:spLocks noChangeArrowheads="1"/>
              </p:cNvSpPr>
              <p:nvPr/>
            </p:nvSpPr>
            <p:spPr bwMode="auto">
              <a:xfrm>
                <a:off x="3552" y="2064"/>
                <a:ext cx="1151" cy="191"/>
              </a:xfrm>
              <a:custGeom>
                <a:avLst/>
                <a:gdLst/>
                <a:ahLst/>
                <a:cxnLst>
                  <a:cxn ang="0">
                    <a:pos x="0" y="0"/>
                  </a:cxn>
                  <a:cxn ang="0">
                    <a:pos x="0" y="847"/>
                  </a:cxn>
                  <a:cxn ang="0">
                    <a:pos x="5080" y="847"/>
                  </a:cxn>
                  <a:cxn ang="0">
                    <a:pos x="4268" y="0"/>
                  </a:cxn>
                  <a:cxn ang="0">
                    <a:pos x="0" y="0"/>
                  </a:cxn>
                </a:cxnLst>
                <a:rect l="0" t="0" r="r" b="b"/>
                <a:pathLst>
                  <a:path w="5081" h="848">
                    <a:moveTo>
                      <a:pt x="0" y="0"/>
                    </a:moveTo>
                    <a:lnTo>
                      <a:pt x="0" y="847"/>
                    </a:lnTo>
                    <a:lnTo>
                      <a:pt x="5080" y="847"/>
                    </a:lnTo>
                    <a:lnTo>
                      <a:pt x="4268" y="0"/>
                    </a:lnTo>
                    <a:lnTo>
                      <a:pt x="0" y="0"/>
                    </a:lnTo>
                  </a:path>
                </a:pathLst>
              </a:custGeom>
              <a:noFill/>
              <a:ln w="28440">
                <a:solidFill>
                  <a:srgbClr val="FFFFFF"/>
                </a:solidFill>
                <a:round/>
                <a:headEnd/>
                <a:tailEnd/>
              </a:ln>
              <a:effectLst/>
            </p:spPr>
            <p:txBody>
              <a:bodyPr wrap="none" anchor="ctr"/>
              <a:lstStyle/>
              <a:p>
                <a:endParaRPr lang="en-US"/>
              </a:p>
            </p:txBody>
          </p:sp>
          <p:sp>
            <p:nvSpPr>
              <p:cNvPr id="13327" name="Freeform 15"/>
              <p:cNvSpPr>
                <a:spLocks noChangeArrowheads="1"/>
              </p:cNvSpPr>
              <p:nvPr/>
            </p:nvSpPr>
            <p:spPr bwMode="auto">
              <a:xfrm>
                <a:off x="3552" y="2255"/>
                <a:ext cx="1151" cy="383"/>
              </a:xfrm>
              <a:custGeom>
                <a:avLst/>
                <a:gdLst/>
                <a:ahLst/>
                <a:cxnLst>
                  <a:cxn ang="0">
                    <a:pos x="0" y="1693"/>
                  </a:cxn>
                  <a:cxn ang="0">
                    <a:pos x="0" y="0"/>
                  </a:cxn>
                  <a:cxn ang="0">
                    <a:pos x="5080" y="0"/>
                  </a:cxn>
                  <a:cxn ang="0">
                    <a:pos x="3680" y="1695"/>
                  </a:cxn>
                  <a:cxn ang="0">
                    <a:pos x="0" y="1693"/>
                  </a:cxn>
                </a:cxnLst>
                <a:rect l="0" t="0" r="r" b="b"/>
                <a:pathLst>
                  <a:path w="5081" h="1696">
                    <a:moveTo>
                      <a:pt x="0" y="1693"/>
                    </a:moveTo>
                    <a:lnTo>
                      <a:pt x="0" y="0"/>
                    </a:lnTo>
                    <a:lnTo>
                      <a:pt x="5080" y="0"/>
                    </a:lnTo>
                    <a:lnTo>
                      <a:pt x="3680" y="1695"/>
                    </a:lnTo>
                    <a:lnTo>
                      <a:pt x="0" y="1693"/>
                    </a:lnTo>
                  </a:path>
                </a:pathLst>
              </a:custGeom>
              <a:noFill/>
              <a:ln w="28440">
                <a:solidFill>
                  <a:srgbClr val="FFFFFF"/>
                </a:solidFill>
                <a:round/>
                <a:headEnd/>
                <a:tailEnd/>
              </a:ln>
              <a:effectLst/>
            </p:spPr>
            <p:txBody>
              <a:bodyPr wrap="none" anchor="ctr"/>
              <a:lstStyle/>
              <a:p>
                <a:endParaRPr lang="en-US"/>
              </a:p>
            </p:txBody>
          </p:sp>
        </p:grpSp>
        <p:sp>
          <p:nvSpPr>
            <p:cNvPr id="13328" name="AutoShape 16"/>
            <p:cNvSpPr>
              <a:spLocks noChangeArrowheads="1"/>
            </p:cNvSpPr>
            <p:nvPr/>
          </p:nvSpPr>
          <p:spPr bwMode="auto">
            <a:xfrm>
              <a:off x="3602" y="2256"/>
              <a:ext cx="756" cy="212"/>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Distribution</a:t>
              </a:r>
            </a:p>
          </p:txBody>
        </p:sp>
      </p:grpSp>
      <p:grpSp>
        <p:nvGrpSpPr>
          <p:cNvPr id="13329" name="Group 17"/>
          <p:cNvGrpSpPr>
            <a:grpSpLocks/>
          </p:cNvGrpSpPr>
          <p:nvPr/>
        </p:nvGrpSpPr>
        <p:grpSpPr bwMode="auto">
          <a:xfrm>
            <a:off x="2057400" y="1524000"/>
            <a:ext cx="2206625" cy="682625"/>
            <a:chOff x="1296" y="960"/>
            <a:chExt cx="1390" cy="430"/>
          </a:xfrm>
        </p:grpSpPr>
        <p:sp>
          <p:nvSpPr>
            <p:cNvPr id="13330" name="Freeform 18"/>
            <p:cNvSpPr>
              <a:spLocks noChangeArrowheads="1"/>
            </p:cNvSpPr>
            <p:nvPr/>
          </p:nvSpPr>
          <p:spPr bwMode="auto">
            <a:xfrm>
              <a:off x="1296" y="960"/>
              <a:ext cx="1391" cy="431"/>
            </a:xfrm>
            <a:custGeom>
              <a:avLst/>
              <a:gdLst/>
              <a:ahLst/>
              <a:cxnLst>
                <a:cxn ang="0">
                  <a:pos x="0" y="476"/>
                </a:cxn>
                <a:cxn ang="0">
                  <a:pos x="5259" y="476"/>
                </a:cxn>
                <a:cxn ang="0">
                  <a:pos x="5259" y="0"/>
                </a:cxn>
                <a:cxn ang="0">
                  <a:pos x="6139" y="953"/>
                </a:cxn>
                <a:cxn ang="0">
                  <a:pos x="5259" y="1906"/>
                </a:cxn>
                <a:cxn ang="0">
                  <a:pos x="5259" y="1429"/>
                </a:cxn>
                <a:cxn ang="0">
                  <a:pos x="0" y="1429"/>
                </a:cxn>
                <a:cxn ang="0">
                  <a:pos x="0" y="476"/>
                </a:cxn>
              </a:cxnLst>
              <a:rect l="0" t="0" r="r" b="b"/>
              <a:pathLst>
                <a:path w="6140" h="1907">
                  <a:moveTo>
                    <a:pt x="0" y="476"/>
                  </a:moveTo>
                  <a:lnTo>
                    <a:pt x="5259" y="476"/>
                  </a:lnTo>
                  <a:lnTo>
                    <a:pt x="5259" y="0"/>
                  </a:lnTo>
                  <a:lnTo>
                    <a:pt x="6139" y="953"/>
                  </a:lnTo>
                  <a:lnTo>
                    <a:pt x="5259" y="1906"/>
                  </a:lnTo>
                  <a:lnTo>
                    <a:pt x="5259" y="1429"/>
                  </a:lnTo>
                  <a:lnTo>
                    <a:pt x="0" y="1429"/>
                  </a:lnTo>
                  <a:lnTo>
                    <a:pt x="0" y="476"/>
                  </a:lnTo>
                </a:path>
              </a:pathLst>
            </a:custGeom>
            <a:solidFill>
              <a:srgbClr val="BBE0E3"/>
            </a:solidFill>
            <a:ln w="28440">
              <a:solidFill>
                <a:srgbClr val="FFFFFF"/>
              </a:solidFill>
              <a:round/>
              <a:headEnd/>
              <a:tailEnd/>
            </a:ln>
            <a:effectLst/>
          </p:spPr>
          <p:txBody>
            <a:bodyPr wrap="none" anchor="ctr"/>
            <a:lstStyle/>
            <a:p>
              <a:endParaRPr lang="en-US"/>
            </a:p>
          </p:txBody>
        </p:sp>
        <p:sp>
          <p:nvSpPr>
            <p:cNvPr id="13331" name="AutoShape 19"/>
            <p:cNvSpPr>
              <a:spLocks noChangeArrowheads="1"/>
            </p:cNvSpPr>
            <p:nvPr/>
          </p:nvSpPr>
          <p:spPr bwMode="auto">
            <a:xfrm>
              <a:off x="1296" y="1068"/>
              <a:ext cx="1292" cy="215"/>
            </a:xfrm>
            <a:prstGeom prst="roundRect">
              <a:avLst>
                <a:gd name="adj" fmla="val 463"/>
              </a:avLst>
            </a:prstGeom>
            <a:solidFill>
              <a:srgbClr val="BBE0E3"/>
            </a:solidFill>
            <a:ln w="9525">
              <a:noFill/>
              <a:round/>
              <a:headEnd/>
              <a:tailEnd/>
            </a:ln>
            <a:effec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3399"/>
                  </a:solidFill>
                  <a:latin typeface="Tahoma" pitchFamily="34" charset="0"/>
                </a:rPr>
                <a:t>Forward integration</a:t>
              </a:r>
            </a:p>
          </p:txBody>
        </p:sp>
      </p:grpSp>
      <p:grpSp>
        <p:nvGrpSpPr>
          <p:cNvPr id="13332" name="Group 20"/>
          <p:cNvGrpSpPr>
            <a:grpSpLocks/>
          </p:cNvGrpSpPr>
          <p:nvPr/>
        </p:nvGrpSpPr>
        <p:grpSpPr bwMode="auto">
          <a:xfrm>
            <a:off x="4572000" y="1524000"/>
            <a:ext cx="2206625" cy="682625"/>
            <a:chOff x="2880" y="960"/>
            <a:chExt cx="1390" cy="430"/>
          </a:xfrm>
        </p:grpSpPr>
        <p:sp>
          <p:nvSpPr>
            <p:cNvPr id="13333" name="Freeform 21"/>
            <p:cNvSpPr>
              <a:spLocks noChangeArrowheads="1"/>
            </p:cNvSpPr>
            <p:nvPr/>
          </p:nvSpPr>
          <p:spPr bwMode="auto">
            <a:xfrm>
              <a:off x="2880" y="960"/>
              <a:ext cx="1391" cy="431"/>
            </a:xfrm>
            <a:custGeom>
              <a:avLst/>
              <a:gdLst/>
              <a:ahLst/>
              <a:cxnLst>
                <a:cxn ang="0">
                  <a:pos x="0" y="476"/>
                </a:cxn>
                <a:cxn ang="0">
                  <a:pos x="5259" y="476"/>
                </a:cxn>
                <a:cxn ang="0">
                  <a:pos x="5259" y="0"/>
                </a:cxn>
                <a:cxn ang="0">
                  <a:pos x="6139" y="953"/>
                </a:cxn>
                <a:cxn ang="0">
                  <a:pos x="5259" y="1906"/>
                </a:cxn>
                <a:cxn ang="0">
                  <a:pos x="5259" y="1429"/>
                </a:cxn>
                <a:cxn ang="0">
                  <a:pos x="0" y="1429"/>
                </a:cxn>
                <a:cxn ang="0">
                  <a:pos x="0" y="476"/>
                </a:cxn>
              </a:cxnLst>
              <a:rect l="0" t="0" r="r" b="b"/>
              <a:pathLst>
                <a:path w="6140" h="1907">
                  <a:moveTo>
                    <a:pt x="0" y="476"/>
                  </a:moveTo>
                  <a:lnTo>
                    <a:pt x="5259" y="476"/>
                  </a:lnTo>
                  <a:lnTo>
                    <a:pt x="5259" y="0"/>
                  </a:lnTo>
                  <a:lnTo>
                    <a:pt x="6139" y="953"/>
                  </a:lnTo>
                  <a:lnTo>
                    <a:pt x="5259" y="1906"/>
                  </a:lnTo>
                  <a:lnTo>
                    <a:pt x="5259" y="1429"/>
                  </a:lnTo>
                  <a:lnTo>
                    <a:pt x="0" y="1429"/>
                  </a:lnTo>
                  <a:lnTo>
                    <a:pt x="0" y="476"/>
                  </a:lnTo>
                </a:path>
              </a:pathLst>
            </a:custGeom>
            <a:solidFill>
              <a:srgbClr val="BBE0E3"/>
            </a:solidFill>
            <a:ln w="28440">
              <a:solidFill>
                <a:srgbClr val="FFFFFF"/>
              </a:solidFill>
              <a:round/>
              <a:headEnd/>
              <a:tailEnd/>
            </a:ln>
            <a:effectLst/>
          </p:spPr>
          <p:txBody>
            <a:bodyPr wrap="none" anchor="ctr"/>
            <a:lstStyle/>
            <a:p>
              <a:endParaRPr lang="en-US"/>
            </a:p>
          </p:txBody>
        </p:sp>
        <p:sp>
          <p:nvSpPr>
            <p:cNvPr id="13334" name="AutoShape 22"/>
            <p:cNvSpPr>
              <a:spLocks noChangeArrowheads="1"/>
            </p:cNvSpPr>
            <p:nvPr/>
          </p:nvSpPr>
          <p:spPr bwMode="auto">
            <a:xfrm>
              <a:off x="2880" y="1068"/>
              <a:ext cx="1292" cy="215"/>
            </a:xfrm>
            <a:prstGeom prst="roundRect">
              <a:avLst>
                <a:gd name="adj" fmla="val 463"/>
              </a:avLst>
            </a:prstGeom>
            <a:solidFill>
              <a:srgbClr val="BBE0E3"/>
            </a:solidFill>
            <a:ln w="9525">
              <a:noFill/>
              <a:round/>
              <a:headEnd/>
              <a:tailEnd/>
            </a:ln>
            <a:effec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3399"/>
                  </a:solidFill>
                  <a:latin typeface="Tahoma" pitchFamily="34" charset="0"/>
                </a:rPr>
                <a:t>Forward integration</a:t>
              </a:r>
            </a:p>
          </p:txBody>
        </p:sp>
      </p:grpSp>
      <p:grpSp>
        <p:nvGrpSpPr>
          <p:cNvPr id="13335" name="Group 23"/>
          <p:cNvGrpSpPr>
            <a:grpSpLocks/>
          </p:cNvGrpSpPr>
          <p:nvPr/>
        </p:nvGrpSpPr>
        <p:grpSpPr bwMode="auto">
          <a:xfrm>
            <a:off x="1905000" y="5029200"/>
            <a:ext cx="2206625" cy="682625"/>
            <a:chOff x="1200" y="3168"/>
            <a:chExt cx="1390" cy="430"/>
          </a:xfrm>
        </p:grpSpPr>
        <p:sp>
          <p:nvSpPr>
            <p:cNvPr id="13336" name="Freeform 24"/>
            <p:cNvSpPr>
              <a:spLocks noChangeArrowheads="1"/>
            </p:cNvSpPr>
            <p:nvPr/>
          </p:nvSpPr>
          <p:spPr bwMode="auto">
            <a:xfrm>
              <a:off x="1200" y="3168"/>
              <a:ext cx="1390" cy="431"/>
            </a:xfrm>
            <a:custGeom>
              <a:avLst/>
              <a:gdLst/>
              <a:ahLst/>
              <a:cxnLst>
                <a:cxn ang="0">
                  <a:pos x="6139" y="476"/>
                </a:cxn>
                <a:cxn ang="0">
                  <a:pos x="880" y="476"/>
                </a:cxn>
                <a:cxn ang="0">
                  <a:pos x="880" y="0"/>
                </a:cxn>
                <a:cxn ang="0">
                  <a:pos x="0" y="953"/>
                </a:cxn>
                <a:cxn ang="0">
                  <a:pos x="880" y="1906"/>
                </a:cxn>
                <a:cxn ang="0">
                  <a:pos x="880" y="1429"/>
                </a:cxn>
                <a:cxn ang="0">
                  <a:pos x="6139" y="1429"/>
                </a:cxn>
                <a:cxn ang="0">
                  <a:pos x="6139" y="476"/>
                </a:cxn>
              </a:cxnLst>
              <a:rect l="0" t="0" r="r" b="b"/>
              <a:pathLst>
                <a:path w="6140" h="1907">
                  <a:moveTo>
                    <a:pt x="6139" y="476"/>
                  </a:moveTo>
                  <a:lnTo>
                    <a:pt x="880" y="476"/>
                  </a:lnTo>
                  <a:lnTo>
                    <a:pt x="880" y="0"/>
                  </a:lnTo>
                  <a:lnTo>
                    <a:pt x="0" y="953"/>
                  </a:lnTo>
                  <a:lnTo>
                    <a:pt x="880" y="1906"/>
                  </a:lnTo>
                  <a:lnTo>
                    <a:pt x="880" y="1429"/>
                  </a:lnTo>
                  <a:lnTo>
                    <a:pt x="6139" y="1429"/>
                  </a:lnTo>
                  <a:lnTo>
                    <a:pt x="6139" y="476"/>
                  </a:lnTo>
                </a:path>
              </a:pathLst>
            </a:custGeom>
            <a:solidFill>
              <a:srgbClr val="66FFCC"/>
            </a:solidFill>
            <a:ln w="28440">
              <a:solidFill>
                <a:srgbClr val="00CC99"/>
              </a:solidFill>
              <a:round/>
              <a:headEnd/>
              <a:tailEnd/>
            </a:ln>
            <a:effectLst/>
          </p:spPr>
          <p:txBody>
            <a:bodyPr wrap="none" anchor="ctr"/>
            <a:lstStyle/>
            <a:p>
              <a:endParaRPr lang="en-US"/>
            </a:p>
          </p:txBody>
        </p:sp>
        <p:sp>
          <p:nvSpPr>
            <p:cNvPr id="13337" name="AutoShape 25"/>
            <p:cNvSpPr>
              <a:spLocks noChangeArrowheads="1"/>
            </p:cNvSpPr>
            <p:nvPr/>
          </p:nvSpPr>
          <p:spPr bwMode="auto">
            <a:xfrm>
              <a:off x="1300" y="3276"/>
              <a:ext cx="1291" cy="216"/>
            </a:xfrm>
            <a:prstGeom prst="roundRect">
              <a:avLst>
                <a:gd name="adj" fmla="val 463"/>
              </a:avLst>
            </a:prstGeom>
            <a:noFill/>
            <a:ln w="9525">
              <a:noFill/>
              <a:round/>
              <a:headEnd/>
              <a:tailEnd/>
            </a:ln>
            <a:effectLst/>
          </p:spPr>
          <p:txBody>
            <a:bodyPr lIns="90000" tIns="46800" rIns="90000" bIns="46800" anchor="ctr" anchorCtr="1"/>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a:solidFill>
                    <a:srgbClr val="FF3399"/>
                  </a:solidFill>
                  <a:latin typeface="Tahoma" pitchFamily="34" charset="0"/>
                </a:rPr>
                <a:t>Backward integration</a:t>
              </a:r>
            </a:p>
          </p:txBody>
        </p:sp>
      </p:grpSp>
      <p:grpSp>
        <p:nvGrpSpPr>
          <p:cNvPr id="13338" name="Group 26"/>
          <p:cNvGrpSpPr>
            <a:grpSpLocks/>
          </p:cNvGrpSpPr>
          <p:nvPr/>
        </p:nvGrpSpPr>
        <p:grpSpPr bwMode="auto">
          <a:xfrm>
            <a:off x="4419600" y="5029200"/>
            <a:ext cx="2206625" cy="682625"/>
            <a:chOff x="2784" y="3168"/>
            <a:chExt cx="1390" cy="430"/>
          </a:xfrm>
        </p:grpSpPr>
        <p:sp>
          <p:nvSpPr>
            <p:cNvPr id="13339" name="Freeform 27"/>
            <p:cNvSpPr>
              <a:spLocks noChangeArrowheads="1"/>
            </p:cNvSpPr>
            <p:nvPr/>
          </p:nvSpPr>
          <p:spPr bwMode="auto">
            <a:xfrm>
              <a:off x="2784" y="3168"/>
              <a:ext cx="1390" cy="431"/>
            </a:xfrm>
            <a:custGeom>
              <a:avLst/>
              <a:gdLst/>
              <a:ahLst/>
              <a:cxnLst>
                <a:cxn ang="0">
                  <a:pos x="6139" y="476"/>
                </a:cxn>
                <a:cxn ang="0">
                  <a:pos x="880" y="476"/>
                </a:cxn>
                <a:cxn ang="0">
                  <a:pos x="880" y="0"/>
                </a:cxn>
                <a:cxn ang="0">
                  <a:pos x="0" y="953"/>
                </a:cxn>
                <a:cxn ang="0">
                  <a:pos x="880" y="1906"/>
                </a:cxn>
                <a:cxn ang="0">
                  <a:pos x="880" y="1429"/>
                </a:cxn>
                <a:cxn ang="0">
                  <a:pos x="6139" y="1429"/>
                </a:cxn>
                <a:cxn ang="0">
                  <a:pos x="6139" y="476"/>
                </a:cxn>
              </a:cxnLst>
              <a:rect l="0" t="0" r="r" b="b"/>
              <a:pathLst>
                <a:path w="6140" h="1907">
                  <a:moveTo>
                    <a:pt x="6139" y="476"/>
                  </a:moveTo>
                  <a:lnTo>
                    <a:pt x="880" y="476"/>
                  </a:lnTo>
                  <a:lnTo>
                    <a:pt x="880" y="0"/>
                  </a:lnTo>
                  <a:lnTo>
                    <a:pt x="0" y="953"/>
                  </a:lnTo>
                  <a:lnTo>
                    <a:pt x="880" y="1906"/>
                  </a:lnTo>
                  <a:lnTo>
                    <a:pt x="880" y="1429"/>
                  </a:lnTo>
                  <a:lnTo>
                    <a:pt x="6139" y="1429"/>
                  </a:lnTo>
                  <a:lnTo>
                    <a:pt x="6139" y="476"/>
                  </a:lnTo>
                </a:path>
              </a:pathLst>
            </a:custGeom>
            <a:solidFill>
              <a:srgbClr val="66FFCC"/>
            </a:solidFill>
            <a:ln w="28440">
              <a:solidFill>
                <a:srgbClr val="00CC99"/>
              </a:solidFill>
              <a:round/>
              <a:headEnd/>
              <a:tailEnd/>
            </a:ln>
            <a:effectLst/>
          </p:spPr>
          <p:txBody>
            <a:bodyPr wrap="none" anchor="ctr"/>
            <a:lstStyle/>
            <a:p>
              <a:endParaRPr lang="en-US"/>
            </a:p>
          </p:txBody>
        </p:sp>
        <p:sp>
          <p:nvSpPr>
            <p:cNvPr id="13340" name="AutoShape 28"/>
            <p:cNvSpPr>
              <a:spLocks noChangeArrowheads="1"/>
            </p:cNvSpPr>
            <p:nvPr/>
          </p:nvSpPr>
          <p:spPr bwMode="auto">
            <a:xfrm>
              <a:off x="2884" y="3276"/>
              <a:ext cx="1291" cy="216"/>
            </a:xfrm>
            <a:prstGeom prst="roundRect">
              <a:avLst>
                <a:gd name="adj" fmla="val 463"/>
              </a:avLst>
            </a:prstGeom>
            <a:noFill/>
            <a:ln w="9525">
              <a:noFill/>
              <a:round/>
              <a:headEnd/>
              <a:tailEnd/>
            </a:ln>
            <a:effectLst/>
          </p:spPr>
          <p:txBody>
            <a:bodyPr lIns="90000" tIns="46800" rIns="90000" bIns="46800" anchor="ctr" anchorCtr="1"/>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a:solidFill>
                    <a:srgbClr val="FF3399"/>
                  </a:solidFill>
                  <a:latin typeface="Tahoma" pitchFamily="34" charset="0"/>
                </a:rPr>
                <a:t>Backward integration</a:t>
              </a:r>
            </a:p>
          </p:txBody>
        </p:sp>
      </p:grpSp>
      <p:sp>
        <p:nvSpPr>
          <p:cNvPr id="13341" name="AutoShape 29"/>
          <p:cNvSpPr>
            <a:spLocks noChangeArrowheads="1"/>
          </p:cNvSpPr>
          <p:nvPr/>
        </p:nvSpPr>
        <p:spPr bwMode="auto">
          <a:xfrm>
            <a:off x="2138363" y="2085975"/>
            <a:ext cx="1852612"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From components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into assembly</a:t>
            </a:r>
          </a:p>
        </p:txBody>
      </p:sp>
      <p:sp>
        <p:nvSpPr>
          <p:cNvPr id="13342" name="AutoShape 30"/>
          <p:cNvSpPr>
            <a:spLocks noChangeArrowheads="1"/>
          </p:cNvSpPr>
          <p:nvPr/>
        </p:nvSpPr>
        <p:spPr bwMode="auto">
          <a:xfrm>
            <a:off x="4575175" y="2057400"/>
            <a:ext cx="1604963"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From assembly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Into distribution</a:t>
            </a:r>
          </a:p>
        </p:txBody>
      </p:sp>
      <p:sp>
        <p:nvSpPr>
          <p:cNvPr id="13343" name="AutoShape 31"/>
          <p:cNvSpPr>
            <a:spLocks noChangeArrowheads="1"/>
          </p:cNvSpPr>
          <p:nvPr/>
        </p:nvSpPr>
        <p:spPr bwMode="auto">
          <a:xfrm>
            <a:off x="2254250" y="5591175"/>
            <a:ext cx="1758950"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From assembly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Into components </a:t>
            </a:r>
          </a:p>
        </p:txBody>
      </p:sp>
      <p:sp>
        <p:nvSpPr>
          <p:cNvPr id="13344" name="AutoShape 32"/>
          <p:cNvSpPr>
            <a:spLocks noChangeArrowheads="1"/>
          </p:cNvSpPr>
          <p:nvPr/>
        </p:nvSpPr>
        <p:spPr bwMode="auto">
          <a:xfrm>
            <a:off x="4727575" y="5562600"/>
            <a:ext cx="1698625"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From distribution</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FFFFFF"/>
                </a:solidFill>
                <a:latin typeface="Tahoma" pitchFamily="34" charset="0"/>
              </a:rPr>
              <a:t>Into assembly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1676400" y="304800"/>
            <a:ext cx="7011988" cy="839788"/>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t>With high asset specificity/uncertainty</a:t>
            </a:r>
          </a:p>
        </p:txBody>
      </p:sp>
      <p:sp>
        <p:nvSpPr>
          <p:cNvPr id="8194" name="AutoShape 2"/>
          <p:cNvSpPr>
            <a:spLocks noChangeArrowheads="1"/>
          </p:cNvSpPr>
          <p:nvPr/>
        </p:nvSpPr>
        <p:spPr bwMode="auto">
          <a:xfrm>
            <a:off x="2590800" y="2008188"/>
            <a:ext cx="395288" cy="520700"/>
          </a:xfrm>
          <a:prstGeom prst="roundRect">
            <a:avLst>
              <a:gd name="adj" fmla="val 39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A</a:t>
            </a:r>
          </a:p>
        </p:txBody>
      </p:sp>
      <p:sp>
        <p:nvSpPr>
          <p:cNvPr id="8195" name="AutoShape 3"/>
          <p:cNvSpPr>
            <a:spLocks noChangeArrowheads="1"/>
          </p:cNvSpPr>
          <p:nvPr/>
        </p:nvSpPr>
        <p:spPr bwMode="auto">
          <a:xfrm>
            <a:off x="5249863" y="2006600"/>
            <a:ext cx="390525" cy="520700"/>
          </a:xfrm>
          <a:prstGeom prst="roundRect">
            <a:avLst>
              <a:gd name="adj" fmla="val 403"/>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B</a:t>
            </a:r>
          </a:p>
        </p:txBody>
      </p:sp>
      <p:sp>
        <p:nvSpPr>
          <p:cNvPr id="8196" name="Line 4"/>
          <p:cNvSpPr>
            <a:spLocks noChangeShapeType="1"/>
          </p:cNvSpPr>
          <p:nvPr/>
        </p:nvSpPr>
        <p:spPr bwMode="auto">
          <a:xfrm>
            <a:off x="3308350" y="2192338"/>
            <a:ext cx="1600200" cy="1587"/>
          </a:xfrm>
          <a:prstGeom prst="line">
            <a:avLst/>
          </a:prstGeom>
          <a:noFill/>
          <a:ln w="12600">
            <a:solidFill>
              <a:srgbClr val="FFFFFF"/>
            </a:solidFill>
            <a:miter lim="800000"/>
            <a:headEnd/>
            <a:tailEnd type="triangle" w="med" len="med"/>
          </a:ln>
          <a:effectLst/>
        </p:spPr>
        <p:txBody>
          <a:bodyPr/>
          <a:lstStyle/>
          <a:p>
            <a:endParaRPr lang="en-US"/>
          </a:p>
        </p:txBody>
      </p:sp>
      <p:sp>
        <p:nvSpPr>
          <p:cNvPr id="8197" name="Line 5"/>
          <p:cNvSpPr>
            <a:spLocks noChangeShapeType="1"/>
          </p:cNvSpPr>
          <p:nvPr/>
        </p:nvSpPr>
        <p:spPr bwMode="auto">
          <a:xfrm flipH="1">
            <a:off x="3303588" y="2420938"/>
            <a:ext cx="1609725" cy="1587"/>
          </a:xfrm>
          <a:prstGeom prst="line">
            <a:avLst/>
          </a:prstGeom>
          <a:noFill/>
          <a:ln w="12600">
            <a:solidFill>
              <a:srgbClr val="FFFFFF"/>
            </a:solidFill>
            <a:miter lim="800000"/>
            <a:headEnd/>
            <a:tailEnd type="triangle" w="med" len="med"/>
          </a:ln>
          <a:effectLst/>
        </p:spPr>
        <p:txBody>
          <a:bodyPr/>
          <a:lstStyle/>
          <a:p>
            <a:endParaRPr lang="en-US"/>
          </a:p>
        </p:txBody>
      </p:sp>
      <p:sp>
        <p:nvSpPr>
          <p:cNvPr id="8198" name="AutoShape 6"/>
          <p:cNvSpPr>
            <a:spLocks noChangeArrowheads="1"/>
          </p:cNvSpPr>
          <p:nvPr/>
        </p:nvSpPr>
        <p:spPr bwMode="auto">
          <a:xfrm>
            <a:off x="3349625" y="1873250"/>
            <a:ext cx="1598613"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Good or Service</a:t>
            </a:r>
          </a:p>
        </p:txBody>
      </p:sp>
      <p:sp>
        <p:nvSpPr>
          <p:cNvPr id="8199" name="AutoShape 7"/>
          <p:cNvSpPr>
            <a:spLocks noChangeArrowheads="1"/>
          </p:cNvSpPr>
          <p:nvPr/>
        </p:nvSpPr>
        <p:spPr bwMode="auto">
          <a:xfrm>
            <a:off x="3751263" y="2451100"/>
            <a:ext cx="766762"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Money</a:t>
            </a:r>
          </a:p>
        </p:txBody>
      </p:sp>
      <p:sp>
        <p:nvSpPr>
          <p:cNvPr id="8200" name="AutoShape 8"/>
          <p:cNvSpPr>
            <a:spLocks noChangeArrowheads="1"/>
          </p:cNvSpPr>
          <p:nvPr/>
        </p:nvSpPr>
        <p:spPr bwMode="auto">
          <a:xfrm>
            <a:off x="2162175" y="1416050"/>
            <a:ext cx="3781425" cy="368300"/>
          </a:xfrm>
          <a:prstGeom prst="roundRect">
            <a:avLst>
              <a:gd name="adj" fmla="val 431"/>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solidFill>
                  <a:srgbClr val="BBE0E3"/>
                </a:solidFill>
                <a:latin typeface="Tahoma" pitchFamily="34" charset="0"/>
                <a:ea typeface="DejaVu Sans" pitchFamily="34" charset="0"/>
                <a:cs typeface="DejaVu Sans" pitchFamily="34" charset="0"/>
              </a:rPr>
              <a:t>Carried out in the open market </a:t>
            </a:r>
          </a:p>
        </p:txBody>
      </p:sp>
      <p:sp>
        <p:nvSpPr>
          <p:cNvPr id="8201" name="Line 9"/>
          <p:cNvSpPr>
            <a:spLocks noChangeShapeType="1"/>
          </p:cNvSpPr>
          <p:nvPr/>
        </p:nvSpPr>
        <p:spPr bwMode="auto">
          <a:xfrm>
            <a:off x="3048000" y="2635250"/>
            <a:ext cx="609600" cy="990600"/>
          </a:xfrm>
          <a:prstGeom prst="line">
            <a:avLst/>
          </a:prstGeom>
          <a:noFill/>
          <a:ln w="12600">
            <a:solidFill>
              <a:srgbClr val="FFFFFF"/>
            </a:solidFill>
            <a:miter lim="800000"/>
            <a:headEnd/>
            <a:tailEnd type="triangle" w="med" len="med"/>
          </a:ln>
          <a:effectLst/>
        </p:spPr>
        <p:txBody>
          <a:bodyPr/>
          <a:lstStyle/>
          <a:p>
            <a:endParaRPr lang="en-US"/>
          </a:p>
        </p:txBody>
      </p:sp>
      <p:sp>
        <p:nvSpPr>
          <p:cNvPr id="8202" name="Line 10"/>
          <p:cNvSpPr>
            <a:spLocks noChangeShapeType="1"/>
          </p:cNvSpPr>
          <p:nvPr/>
        </p:nvSpPr>
        <p:spPr bwMode="auto">
          <a:xfrm>
            <a:off x="2971800" y="3016250"/>
            <a:ext cx="609600" cy="990600"/>
          </a:xfrm>
          <a:prstGeom prst="line">
            <a:avLst/>
          </a:prstGeom>
          <a:noFill/>
          <a:ln w="12600">
            <a:solidFill>
              <a:srgbClr val="FFFFFF"/>
            </a:solidFill>
            <a:miter lim="800000"/>
            <a:headEnd/>
            <a:tailEnd type="triangle" w="med" len="med"/>
          </a:ln>
          <a:effectLst/>
        </p:spPr>
        <p:txBody>
          <a:bodyPr/>
          <a:lstStyle/>
          <a:p>
            <a:endParaRPr lang="en-US"/>
          </a:p>
        </p:txBody>
      </p:sp>
      <p:sp>
        <p:nvSpPr>
          <p:cNvPr id="8203" name="AutoShape 11"/>
          <p:cNvSpPr>
            <a:spLocks noChangeArrowheads="1"/>
          </p:cNvSpPr>
          <p:nvPr/>
        </p:nvSpPr>
        <p:spPr bwMode="auto">
          <a:xfrm>
            <a:off x="3814763" y="3397250"/>
            <a:ext cx="2266950"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Cost of writing contract</a:t>
            </a:r>
          </a:p>
        </p:txBody>
      </p:sp>
      <p:sp>
        <p:nvSpPr>
          <p:cNvPr id="8204" name="AutoShape 12"/>
          <p:cNvSpPr>
            <a:spLocks noChangeArrowheads="1"/>
          </p:cNvSpPr>
          <p:nvPr/>
        </p:nvSpPr>
        <p:spPr bwMode="auto">
          <a:xfrm>
            <a:off x="3814763" y="3702050"/>
            <a:ext cx="2055812"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Provision for ‘default’</a:t>
            </a:r>
          </a:p>
        </p:txBody>
      </p:sp>
      <p:sp>
        <p:nvSpPr>
          <p:cNvPr id="8205" name="AutoShape 13"/>
          <p:cNvSpPr>
            <a:spLocks noChangeArrowheads="1"/>
          </p:cNvSpPr>
          <p:nvPr/>
        </p:nvSpPr>
        <p:spPr bwMode="auto">
          <a:xfrm>
            <a:off x="2682875" y="4935538"/>
            <a:ext cx="395288" cy="520700"/>
          </a:xfrm>
          <a:prstGeom prst="roundRect">
            <a:avLst>
              <a:gd name="adj" fmla="val 39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A</a:t>
            </a:r>
          </a:p>
        </p:txBody>
      </p:sp>
      <p:sp>
        <p:nvSpPr>
          <p:cNvPr id="8206" name="AutoShape 14"/>
          <p:cNvSpPr>
            <a:spLocks noChangeArrowheads="1"/>
          </p:cNvSpPr>
          <p:nvPr/>
        </p:nvSpPr>
        <p:spPr bwMode="auto">
          <a:xfrm>
            <a:off x="5048250" y="4933950"/>
            <a:ext cx="390525" cy="520700"/>
          </a:xfrm>
          <a:prstGeom prst="roundRect">
            <a:avLst>
              <a:gd name="adj" fmla="val 403"/>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B</a:t>
            </a:r>
          </a:p>
        </p:txBody>
      </p:sp>
      <p:sp>
        <p:nvSpPr>
          <p:cNvPr id="8207" name="Line 15"/>
          <p:cNvSpPr>
            <a:spLocks noChangeShapeType="1"/>
          </p:cNvSpPr>
          <p:nvPr/>
        </p:nvSpPr>
        <p:spPr bwMode="auto">
          <a:xfrm>
            <a:off x="3308350" y="5119688"/>
            <a:ext cx="1600200" cy="1587"/>
          </a:xfrm>
          <a:prstGeom prst="line">
            <a:avLst/>
          </a:prstGeom>
          <a:noFill/>
          <a:ln w="12600">
            <a:solidFill>
              <a:srgbClr val="FFFFFF"/>
            </a:solidFill>
            <a:miter lim="800000"/>
            <a:headEnd/>
            <a:tailEnd type="triangle" w="med" len="med"/>
          </a:ln>
          <a:effectLst/>
        </p:spPr>
        <p:txBody>
          <a:bodyPr/>
          <a:lstStyle/>
          <a:p>
            <a:endParaRPr lang="en-US"/>
          </a:p>
        </p:txBody>
      </p:sp>
      <p:sp>
        <p:nvSpPr>
          <p:cNvPr id="8208" name="Line 16"/>
          <p:cNvSpPr>
            <a:spLocks noChangeShapeType="1"/>
          </p:cNvSpPr>
          <p:nvPr/>
        </p:nvSpPr>
        <p:spPr bwMode="auto">
          <a:xfrm flipH="1">
            <a:off x="3303588" y="5348288"/>
            <a:ext cx="1609725" cy="1587"/>
          </a:xfrm>
          <a:prstGeom prst="line">
            <a:avLst/>
          </a:prstGeom>
          <a:noFill/>
          <a:ln w="12600">
            <a:solidFill>
              <a:srgbClr val="FFFFFF"/>
            </a:solidFill>
            <a:miter lim="800000"/>
            <a:headEnd/>
            <a:tailEnd type="triangle" w="med" len="med"/>
          </a:ln>
          <a:effectLst/>
        </p:spPr>
        <p:txBody>
          <a:bodyPr/>
          <a:lstStyle/>
          <a:p>
            <a:endParaRPr lang="en-US"/>
          </a:p>
        </p:txBody>
      </p:sp>
      <p:sp>
        <p:nvSpPr>
          <p:cNvPr id="8209" name="AutoShape 17"/>
          <p:cNvSpPr>
            <a:spLocks noChangeArrowheads="1"/>
          </p:cNvSpPr>
          <p:nvPr/>
        </p:nvSpPr>
        <p:spPr bwMode="auto">
          <a:xfrm>
            <a:off x="3273425" y="4768850"/>
            <a:ext cx="1598613"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Good or Service</a:t>
            </a:r>
          </a:p>
        </p:txBody>
      </p:sp>
      <p:sp>
        <p:nvSpPr>
          <p:cNvPr id="8210" name="AutoShape 18"/>
          <p:cNvSpPr>
            <a:spLocks noChangeArrowheads="1"/>
          </p:cNvSpPr>
          <p:nvPr/>
        </p:nvSpPr>
        <p:spPr bwMode="auto">
          <a:xfrm>
            <a:off x="3751263" y="5378450"/>
            <a:ext cx="766762"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Money</a:t>
            </a:r>
          </a:p>
        </p:txBody>
      </p:sp>
      <p:sp>
        <p:nvSpPr>
          <p:cNvPr id="8211" name="AutoShape 19"/>
          <p:cNvSpPr>
            <a:spLocks noChangeArrowheads="1"/>
          </p:cNvSpPr>
          <p:nvPr/>
        </p:nvSpPr>
        <p:spPr bwMode="auto">
          <a:xfrm>
            <a:off x="2513013" y="4205288"/>
            <a:ext cx="3238500" cy="368300"/>
          </a:xfrm>
          <a:prstGeom prst="roundRect">
            <a:avLst>
              <a:gd name="adj" fmla="val 431"/>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solidFill>
                  <a:srgbClr val="BBE0E3"/>
                </a:solidFill>
                <a:latin typeface="Tahoma" pitchFamily="34" charset="0"/>
                <a:ea typeface="DejaVu Sans" pitchFamily="34" charset="0"/>
                <a:cs typeface="DejaVu Sans" pitchFamily="34" charset="0"/>
              </a:rPr>
              <a:t>Carried out in a single firm</a:t>
            </a:r>
          </a:p>
        </p:txBody>
      </p:sp>
      <p:sp>
        <p:nvSpPr>
          <p:cNvPr id="8212" name="AutoShape 20"/>
          <p:cNvSpPr>
            <a:spLocks noChangeArrowheads="1"/>
          </p:cNvSpPr>
          <p:nvPr/>
        </p:nvSpPr>
        <p:spPr bwMode="auto">
          <a:xfrm>
            <a:off x="2362200" y="1981200"/>
            <a:ext cx="838200" cy="609600"/>
          </a:xfrm>
          <a:prstGeom prst="roundRect">
            <a:avLst>
              <a:gd name="adj" fmla="val 16667"/>
            </a:avLst>
          </a:prstGeom>
          <a:noFill/>
          <a:ln w="12600">
            <a:solidFill>
              <a:srgbClr val="FFFFFF"/>
            </a:solidFill>
            <a:prstDash val="dash"/>
            <a:miter lim="800000"/>
            <a:headEnd/>
            <a:tailEnd/>
          </a:ln>
          <a:effectLst/>
        </p:spPr>
        <p:txBody>
          <a:bodyPr wrap="none" anchor="ctr"/>
          <a:lstStyle/>
          <a:p>
            <a:endParaRPr lang="en-US"/>
          </a:p>
        </p:txBody>
      </p:sp>
      <p:sp>
        <p:nvSpPr>
          <p:cNvPr id="8213" name="AutoShape 21"/>
          <p:cNvSpPr>
            <a:spLocks noChangeArrowheads="1"/>
          </p:cNvSpPr>
          <p:nvPr/>
        </p:nvSpPr>
        <p:spPr bwMode="auto">
          <a:xfrm>
            <a:off x="2514600" y="4648200"/>
            <a:ext cx="3124200" cy="1143000"/>
          </a:xfrm>
          <a:prstGeom prst="roundRect">
            <a:avLst>
              <a:gd name="adj" fmla="val 16667"/>
            </a:avLst>
          </a:prstGeom>
          <a:noFill/>
          <a:ln w="12600">
            <a:solidFill>
              <a:srgbClr val="FFFFFF"/>
            </a:solidFill>
            <a:prstDash val="dash"/>
            <a:miter lim="800000"/>
            <a:headEnd/>
            <a:tailEnd/>
          </a:ln>
          <a:effectLst/>
        </p:spPr>
        <p:txBody>
          <a:bodyPr wrap="none" anchor="ctr"/>
          <a:lstStyle/>
          <a:p>
            <a:endParaRPr lang="en-US"/>
          </a:p>
        </p:txBody>
      </p:sp>
      <p:sp>
        <p:nvSpPr>
          <p:cNvPr id="8214" name="AutoShape 22"/>
          <p:cNvSpPr>
            <a:spLocks noChangeArrowheads="1"/>
          </p:cNvSpPr>
          <p:nvPr/>
        </p:nvSpPr>
        <p:spPr bwMode="auto">
          <a:xfrm>
            <a:off x="5029200" y="1981200"/>
            <a:ext cx="838200" cy="609600"/>
          </a:xfrm>
          <a:prstGeom prst="roundRect">
            <a:avLst>
              <a:gd name="adj" fmla="val 16667"/>
            </a:avLst>
          </a:prstGeom>
          <a:noFill/>
          <a:ln w="12600">
            <a:solidFill>
              <a:srgbClr val="FFFFFF"/>
            </a:solidFill>
            <a:prstDash val="dash"/>
            <a:miter lim="800000"/>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1871663" y="300038"/>
            <a:ext cx="6165850" cy="763587"/>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t>Transaction costs</a:t>
            </a:r>
          </a:p>
        </p:txBody>
      </p:sp>
      <p:grpSp>
        <p:nvGrpSpPr>
          <p:cNvPr id="2" name="Group 2"/>
          <p:cNvGrpSpPr>
            <a:grpSpLocks/>
          </p:cNvGrpSpPr>
          <p:nvPr/>
        </p:nvGrpSpPr>
        <p:grpSpPr bwMode="auto">
          <a:xfrm>
            <a:off x="3548063" y="1751013"/>
            <a:ext cx="2324100" cy="4113212"/>
            <a:chOff x="2235" y="1103"/>
            <a:chExt cx="1464" cy="2591"/>
          </a:xfrm>
        </p:grpSpPr>
        <p:sp>
          <p:nvSpPr>
            <p:cNvPr id="9219" name="Line 3"/>
            <p:cNvSpPr>
              <a:spLocks noChangeShapeType="1"/>
            </p:cNvSpPr>
            <p:nvPr/>
          </p:nvSpPr>
          <p:spPr bwMode="auto">
            <a:xfrm flipV="1">
              <a:off x="2235" y="1102"/>
              <a:ext cx="1458" cy="1300"/>
            </a:xfrm>
            <a:prstGeom prst="line">
              <a:avLst/>
            </a:prstGeom>
            <a:noFill/>
            <a:ln w="28440">
              <a:solidFill>
                <a:srgbClr val="FFFFFF"/>
              </a:solidFill>
              <a:miter lim="800000"/>
              <a:headEnd/>
              <a:tailEnd/>
            </a:ln>
            <a:effectLst/>
          </p:spPr>
          <p:txBody>
            <a:bodyPr/>
            <a:lstStyle/>
            <a:p>
              <a:endParaRPr lang="en-US"/>
            </a:p>
          </p:txBody>
        </p:sp>
        <p:sp>
          <p:nvSpPr>
            <p:cNvPr id="9220" name="Line 4"/>
            <p:cNvSpPr>
              <a:spLocks noChangeShapeType="1"/>
            </p:cNvSpPr>
            <p:nvPr/>
          </p:nvSpPr>
          <p:spPr bwMode="auto">
            <a:xfrm>
              <a:off x="2235" y="2400"/>
              <a:ext cx="1458" cy="1294"/>
            </a:xfrm>
            <a:prstGeom prst="line">
              <a:avLst/>
            </a:prstGeom>
            <a:noFill/>
            <a:ln w="28440">
              <a:solidFill>
                <a:srgbClr val="FFFFFF"/>
              </a:solidFill>
              <a:miter lim="800000"/>
              <a:headEnd/>
              <a:tailEnd/>
            </a:ln>
            <a:effectLst/>
          </p:spPr>
          <p:txBody>
            <a:bodyPr/>
            <a:lstStyle/>
            <a:p>
              <a:endParaRPr lang="en-US"/>
            </a:p>
          </p:txBody>
        </p:sp>
        <p:sp>
          <p:nvSpPr>
            <p:cNvPr id="9221" name="Line 5"/>
            <p:cNvSpPr>
              <a:spLocks noChangeShapeType="1"/>
            </p:cNvSpPr>
            <p:nvPr/>
          </p:nvSpPr>
          <p:spPr bwMode="auto">
            <a:xfrm flipV="1">
              <a:off x="2921" y="2311"/>
              <a:ext cx="778" cy="695"/>
            </a:xfrm>
            <a:prstGeom prst="line">
              <a:avLst/>
            </a:prstGeom>
            <a:noFill/>
            <a:ln w="28440">
              <a:solidFill>
                <a:srgbClr val="FFFFFF"/>
              </a:solidFill>
              <a:miter lim="800000"/>
              <a:headEnd/>
              <a:tailEnd/>
            </a:ln>
            <a:effectLst/>
          </p:spPr>
          <p:txBody>
            <a:bodyPr/>
            <a:lstStyle/>
            <a:p>
              <a:endParaRPr lang="en-US"/>
            </a:p>
          </p:txBody>
        </p:sp>
      </p:grpSp>
      <p:sp>
        <p:nvSpPr>
          <p:cNvPr id="9222" name="AutoShape 6"/>
          <p:cNvSpPr>
            <a:spLocks noChangeArrowheads="1"/>
          </p:cNvSpPr>
          <p:nvPr/>
        </p:nvSpPr>
        <p:spPr bwMode="auto">
          <a:xfrm>
            <a:off x="2390775" y="2206625"/>
            <a:ext cx="1406525" cy="688975"/>
          </a:xfrm>
          <a:prstGeom prst="roundRect">
            <a:avLst>
              <a:gd name="adj" fmla="val 222"/>
            </a:avLst>
          </a:prstGeom>
          <a:noFill/>
          <a:ln w="9525">
            <a:noFill/>
            <a:round/>
            <a:headEnd/>
            <a:tailEnd/>
          </a:ln>
          <a:effectLst/>
        </p:spPr>
        <p:txBody>
          <a:bodyPr wrap="none" lIns="90000" tIns="46800" rIns="90000" bIns="46800">
            <a:spAutoFit/>
          </a:bodyPr>
          <a:lstStyle/>
          <a:p>
            <a: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BBE0E3"/>
                </a:solidFill>
                <a:latin typeface="Tahoma" pitchFamily="34" charset="0"/>
                <a:ea typeface="DejaVu Sans" pitchFamily="34" charset="0"/>
                <a:cs typeface="DejaVu Sans" pitchFamily="34" charset="0"/>
              </a:rPr>
              <a:t>No </a:t>
            </a:r>
          </a:p>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BBE0E3"/>
                </a:solidFill>
                <a:latin typeface="Tahoma" pitchFamily="34" charset="0"/>
                <a:ea typeface="DejaVu Sans" pitchFamily="34" charset="0"/>
                <a:cs typeface="DejaVu Sans" pitchFamily="34" charset="0"/>
              </a:rPr>
              <a:t>safeguards</a:t>
            </a:r>
          </a:p>
        </p:txBody>
      </p:sp>
      <p:sp>
        <p:nvSpPr>
          <p:cNvPr id="9223" name="AutoShape 7"/>
          <p:cNvSpPr>
            <a:spLocks noChangeArrowheads="1"/>
          </p:cNvSpPr>
          <p:nvPr/>
        </p:nvSpPr>
        <p:spPr bwMode="auto">
          <a:xfrm>
            <a:off x="2206625" y="4038600"/>
            <a:ext cx="2076450" cy="673100"/>
          </a:xfrm>
          <a:prstGeom prst="roundRect">
            <a:avLst>
              <a:gd name="adj" fmla="val 222"/>
            </a:avLst>
          </a:prstGeom>
          <a:noFill/>
          <a:ln w="9525">
            <a:noFill/>
            <a:round/>
            <a:headEnd/>
            <a:tailEnd/>
          </a:ln>
          <a:effectLst/>
        </p:spPr>
        <p:txBody>
          <a:bodyPr wrap="none" lIns="90000" tIns="46800" rIns="90000" bIns="46800">
            <a:spAutoFit/>
          </a:bodyPr>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BBE0E3"/>
                </a:solidFill>
                <a:latin typeface="Tahoma" pitchFamily="34" charset="0"/>
                <a:ea typeface="DejaVu Sans" pitchFamily="34" charset="0"/>
                <a:cs typeface="DejaVu Sans" pitchFamily="34" charset="0"/>
              </a:rPr>
              <a:t>Contractual or </a:t>
            </a:r>
            <a:br>
              <a:rPr lang="en-US" sz="2000">
                <a:solidFill>
                  <a:srgbClr val="BBE0E3"/>
                </a:solidFill>
                <a:latin typeface="Tahoma" pitchFamily="34" charset="0"/>
                <a:ea typeface="DejaVu Sans" pitchFamily="34" charset="0"/>
                <a:cs typeface="DejaVu Sans" pitchFamily="34" charset="0"/>
              </a:rPr>
            </a:br>
            <a:r>
              <a:rPr lang="en-US" sz="2000">
                <a:solidFill>
                  <a:srgbClr val="BBE0E3"/>
                </a:solidFill>
                <a:latin typeface="Tahoma" pitchFamily="34" charset="0"/>
                <a:ea typeface="DejaVu Sans" pitchFamily="34" charset="0"/>
                <a:cs typeface="DejaVu Sans" pitchFamily="34" charset="0"/>
              </a:rPr>
              <a:t>other safeguards</a:t>
            </a:r>
          </a:p>
        </p:txBody>
      </p:sp>
      <p:sp>
        <p:nvSpPr>
          <p:cNvPr id="9224" name="AutoShape 8"/>
          <p:cNvSpPr>
            <a:spLocks noChangeArrowheads="1"/>
          </p:cNvSpPr>
          <p:nvPr/>
        </p:nvSpPr>
        <p:spPr bwMode="auto">
          <a:xfrm>
            <a:off x="6043613" y="1524000"/>
            <a:ext cx="3100387" cy="511175"/>
          </a:xfrm>
          <a:prstGeom prst="roundRect">
            <a:avLst>
              <a:gd name="adj" fmla="val 347"/>
            </a:avLst>
          </a:prstGeom>
          <a:noFill/>
          <a:ln w="9525">
            <a:noFill/>
            <a:round/>
            <a:headEnd/>
            <a:tailEnd/>
          </a:ln>
          <a:effectLst/>
        </p:spPr>
        <p:txBody>
          <a:bodyPr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BBE0E3"/>
                </a:solidFill>
                <a:latin typeface="Tahoma" pitchFamily="34" charset="0"/>
                <a:ea typeface="DejaVu Sans" pitchFamily="34" charset="0"/>
                <a:cs typeface="DejaVu Sans" pitchFamily="34" charset="0"/>
              </a:rPr>
              <a:t>c </a:t>
            </a:r>
            <a:r>
              <a:rPr lang="en-US" baseline="-25000">
                <a:solidFill>
                  <a:srgbClr val="BBE0E3"/>
                </a:solidFill>
                <a:latin typeface="Tahoma" pitchFamily="34" charset="0"/>
                <a:ea typeface="DejaVu Sans" pitchFamily="34" charset="0"/>
                <a:cs typeface="DejaVu Sans" pitchFamily="34" charset="0"/>
              </a:rPr>
              <a:t>default * </a:t>
            </a:r>
            <a:r>
              <a:rPr lang="en-US">
                <a:solidFill>
                  <a:srgbClr val="BBE0E3"/>
                </a:solidFill>
                <a:latin typeface="Tahoma" pitchFamily="34" charset="0"/>
                <a:ea typeface="DejaVu Sans" pitchFamily="34" charset="0"/>
                <a:cs typeface="DejaVu Sans" pitchFamily="34" charset="0"/>
              </a:rPr>
              <a:t>pr </a:t>
            </a:r>
            <a:r>
              <a:rPr lang="en-US" baseline="-25000">
                <a:solidFill>
                  <a:srgbClr val="BBE0E3"/>
                </a:solidFill>
                <a:latin typeface="Tahoma" pitchFamily="34" charset="0"/>
                <a:ea typeface="DejaVu Sans" pitchFamily="34" charset="0"/>
                <a:cs typeface="DejaVu Sans" pitchFamily="34" charset="0"/>
              </a:rPr>
              <a:t>default</a:t>
            </a:r>
          </a:p>
        </p:txBody>
      </p:sp>
      <p:sp>
        <p:nvSpPr>
          <p:cNvPr id="9225" name="AutoShape 9"/>
          <p:cNvSpPr>
            <a:spLocks noChangeArrowheads="1"/>
          </p:cNvSpPr>
          <p:nvPr/>
        </p:nvSpPr>
        <p:spPr bwMode="auto">
          <a:xfrm>
            <a:off x="542925" y="5181600"/>
            <a:ext cx="676275" cy="384175"/>
          </a:xfrm>
          <a:prstGeom prst="roundRect">
            <a:avLst>
              <a:gd name="adj" fmla="val 398"/>
            </a:avLst>
          </a:prstGeom>
          <a:noFill/>
          <a:ln w="9525">
            <a:noFill/>
            <a:round/>
            <a:headEnd/>
            <a:tailEnd/>
          </a:ln>
          <a:effectLst/>
        </p:spPr>
        <p:txBody>
          <a:bodyPr wrap="none" lIns="90000" tIns="46800" rIns="90000" bIns="46800">
            <a:spAutoFit/>
          </a:bodyPr>
          <a:lstStyle/>
          <a:p>
            <a: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i="1">
                <a:solidFill>
                  <a:srgbClr val="BBE0E3"/>
                </a:solidFill>
                <a:latin typeface="Tahoma" pitchFamily="34" charset="0"/>
                <a:ea typeface="DejaVu Sans" pitchFamily="34" charset="0"/>
                <a:cs typeface="DejaVu Sans" pitchFamily="34" charset="0"/>
              </a:rPr>
              <a:t>Firm</a:t>
            </a:r>
          </a:p>
        </p:txBody>
      </p:sp>
      <p:sp>
        <p:nvSpPr>
          <p:cNvPr id="9226" name="Line 10"/>
          <p:cNvSpPr>
            <a:spLocks noChangeShapeType="1"/>
          </p:cNvSpPr>
          <p:nvPr/>
        </p:nvSpPr>
        <p:spPr bwMode="auto">
          <a:xfrm>
            <a:off x="304800" y="4799013"/>
            <a:ext cx="8229600" cy="1587"/>
          </a:xfrm>
          <a:prstGeom prst="line">
            <a:avLst/>
          </a:prstGeom>
          <a:noFill/>
          <a:ln w="28440">
            <a:solidFill>
              <a:srgbClr val="009999"/>
            </a:solidFill>
            <a:miter lim="800000"/>
            <a:headEnd/>
            <a:tailEnd/>
          </a:ln>
          <a:effectLst/>
        </p:spPr>
        <p:txBody>
          <a:bodyPr/>
          <a:lstStyle/>
          <a:p>
            <a:endParaRPr lang="en-US"/>
          </a:p>
        </p:txBody>
      </p:sp>
      <p:sp>
        <p:nvSpPr>
          <p:cNvPr id="9227" name="AutoShape 11"/>
          <p:cNvSpPr>
            <a:spLocks noChangeArrowheads="1"/>
          </p:cNvSpPr>
          <p:nvPr/>
        </p:nvSpPr>
        <p:spPr bwMode="auto">
          <a:xfrm>
            <a:off x="6124575" y="3429000"/>
            <a:ext cx="1425575" cy="511175"/>
          </a:xfrm>
          <a:prstGeom prst="roundRect">
            <a:avLst>
              <a:gd name="adj" fmla="val 347"/>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BBE0E3"/>
                </a:solidFill>
                <a:latin typeface="Tahoma" pitchFamily="34" charset="0"/>
                <a:ea typeface="DejaVu Sans" pitchFamily="34" charset="0"/>
                <a:cs typeface="DejaVu Sans" pitchFamily="34" charset="0"/>
              </a:rPr>
              <a:t>c </a:t>
            </a:r>
            <a:r>
              <a:rPr lang="en-US" baseline="-25000">
                <a:solidFill>
                  <a:srgbClr val="BBE0E3"/>
                </a:solidFill>
                <a:latin typeface="Tahoma" pitchFamily="34" charset="0"/>
                <a:ea typeface="DejaVu Sans" pitchFamily="34" charset="0"/>
                <a:cs typeface="DejaVu Sans" pitchFamily="34" charset="0"/>
              </a:rPr>
              <a:t>contract cost</a:t>
            </a:r>
          </a:p>
        </p:txBody>
      </p:sp>
      <p:sp>
        <p:nvSpPr>
          <p:cNvPr id="9228" name="AutoShape 12"/>
          <p:cNvSpPr>
            <a:spLocks noChangeArrowheads="1"/>
          </p:cNvSpPr>
          <p:nvPr/>
        </p:nvSpPr>
        <p:spPr bwMode="auto">
          <a:xfrm>
            <a:off x="500063" y="3048000"/>
            <a:ext cx="949325" cy="384175"/>
          </a:xfrm>
          <a:prstGeom prst="roundRect">
            <a:avLst>
              <a:gd name="adj" fmla="val 398"/>
            </a:avLst>
          </a:prstGeom>
          <a:noFill/>
          <a:ln w="9525">
            <a:noFill/>
            <a:round/>
            <a:headEnd/>
            <a:tailEnd/>
          </a:ln>
          <a:effectLst/>
        </p:spPr>
        <p:txBody>
          <a:bodyPr wrap="none" lIns="90000" tIns="46800" rIns="90000" bIns="46800">
            <a:spAutoFit/>
          </a:bodyPr>
          <a:lstStyle/>
          <a:p>
            <a: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i="1">
                <a:solidFill>
                  <a:srgbClr val="BBE0E3"/>
                </a:solidFill>
                <a:latin typeface="Tahoma" pitchFamily="34" charset="0"/>
                <a:ea typeface="DejaVu Sans" pitchFamily="34" charset="0"/>
                <a:cs typeface="DejaVu Sans" pitchFamily="34" charset="0"/>
              </a:rPr>
              <a:t>Market</a:t>
            </a:r>
          </a:p>
        </p:txBody>
      </p:sp>
      <p:sp>
        <p:nvSpPr>
          <p:cNvPr id="9229" name="AutoShape 13"/>
          <p:cNvSpPr>
            <a:spLocks noChangeArrowheads="1"/>
          </p:cNvSpPr>
          <p:nvPr/>
        </p:nvSpPr>
        <p:spPr bwMode="auto">
          <a:xfrm>
            <a:off x="6186488" y="5638800"/>
            <a:ext cx="1836737" cy="511175"/>
          </a:xfrm>
          <a:prstGeom prst="roundRect">
            <a:avLst>
              <a:gd name="adj" fmla="val 347"/>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BBE0E3"/>
                </a:solidFill>
                <a:latin typeface="Tahoma" pitchFamily="34" charset="0"/>
                <a:ea typeface="DejaVu Sans" pitchFamily="34" charset="0"/>
                <a:cs typeface="DejaVu Sans" pitchFamily="34" charset="0"/>
              </a:rPr>
              <a:t>c </a:t>
            </a:r>
            <a:r>
              <a:rPr lang="en-US" baseline="-25000">
                <a:solidFill>
                  <a:srgbClr val="BBE0E3"/>
                </a:solidFill>
                <a:latin typeface="Tahoma" pitchFamily="34" charset="0"/>
                <a:ea typeface="DejaVu Sans" pitchFamily="34" charset="0"/>
                <a:cs typeface="DejaVu Sans" pitchFamily="34" charset="0"/>
              </a:rPr>
              <a:t>bureaucratic costs</a:t>
            </a:r>
          </a:p>
        </p:txBody>
      </p:sp>
      <p:sp>
        <p:nvSpPr>
          <p:cNvPr id="9230" name="AutoShape 14"/>
          <p:cNvSpPr>
            <a:spLocks/>
          </p:cNvSpPr>
          <p:nvPr/>
        </p:nvSpPr>
        <p:spPr bwMode="auto">
          <a:xfrm>
            <a:off x="1524000" y="1676400"/>
            <a:ext cx="304800" cy="3124200"/>
          </a:xfrm>
          <a:prstGeom prst="leftBrace">
            <a:avLst>
              <a:gd name="adj1" fmla="val 85417"/>
              <a:gd name="adj2" fmla="val 50000"/>
            </a:avLst>
          </a:prstGeom>
          <a:noFill/>
          <a:ln w="12600">
            <a:solidFill>
              <a:srgbClr val="BBE0E3"/>
            </a:solidFill>
            <a:miter lim="800000"/>
            <a:headEnd/>
            <a:tailEnd/>
          </a:ln>
          <a:effectLst/>
        </p:spPr>
        <p:txBody>
          <a:bodyPr wrap="none" anchor="ctr"/>
          <a:lstStyle/>
          <a:p>
            <a:endParaRPr lang="en-US"/>
          </a:p>
        </p:txBody>
      </p:sp>
      <p:sp>
        <p:nvSpPr>
          <p:cNvPr id="9231" name="AutoShape 15"/>
          <p:cNvSpPr>
            <a:spLocks/>
          </p:cNvSpPr>
          <p:nvPr/>
        </p:nvSpPr>
        <p:spPr bwMode="auto">
          <a:xfrm>
            <a:off x="1524000" y="4800600"/>
            <a:ext cx="304800" cy="1219200"/>
          </a:xfrm>
          <a:prstGeom prst="leftBrace">
            <a:avLst>
              <a:gd name="adj1" fmla="val 33333"/>
              <a:gd name="adj2" fmla="val 50000"/>
            </a:avLst>
          </a:prstGeom>
          <a:noFill/>
          <a:ln w="12600">
            <a:solidFill>
              <a:srgbClr val="BBE0E3"/>
            </a:solidFill>
            <a:miter lim="800000"/>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1676400" y="304800"/>
            <a:ext cx="7010400" cy="838200"/>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Drivers of Transaction Costs </a:t>
            </a:r>
          </a:p>
        </p:txBody>
      </p:sp>
      <p:sp>
        <p:nvSpPr>
          <p:cNvPr id="10242" name="Rectangle 2"/>
          <p:cNvSpPr>
            <a:spLocks noGrp="1" noChangeArrowheads="1"/>
          </p:cNvSpPr>
          <p:nvPr>
            <p:ph type="body" idx="1"/>
          </p:nvPr>
        </p:nvSpPr>
        <p:spPr>
          <a:xfrm>
            <a:off x="457200" y="1828800"/>
            <a:ext cx="8229600" cy="3962400"/>
          </a:xfrm>
          <a:ln/>
        </p:spPr>
        <p:txBody>
          <a:bodyPr/>
          <a:lstStyle/>
          <a:p>
            <a:pPr marL="339725" indent="-339725">
              <a:lnSpc>
                <a:spcPct val="8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Asset specificity</a:t>
            </a:r>
          </a:p>
          <a:p>
            <a:pPr marL="739775" lvl="1" indent="-282575">
              <a:lnSpc>
                <a:spcPct val="80000"/>
              </a:lnSpc>
              <a:spcBef>
                <a:spcPts val="600"/>
              </a:spcBef>
              <a:buClr>
                <a:srgbClr val="0072D1"/>
              </a:buClr>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a:t>Is your investment tied to this one transaction (or contract)?</a:t>
            </a:r>
          </a:p>
          <a:p>
            <a:pPr marL="339725" indent="-339725">
              <a:lnSpc>
                <a:spcPct val="8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Uncertainty</a:t>
            </a:r>
          </a:p>
          <a:p>
            <a:pPr marL="739775" lvl="1" indent="-282575">
              <a:lnSpc>
                <a:spcPct val="80000"/>
              </a:lnSpc>
              <a:spcBef>
                <a:spcPts val="600"/>
              </a:spcBef>
              <a:buClr>
                <a:srgbClr val="0072D1"/>
              </a:buClr>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a:t>Behavioral </a:t>
            </a:r>
          </a:p>
          <a:p>
            <a:pPr lvl="2">
              <a:lnSpc>
                <a:spcPct val="80000"/>
              </a:lnSpc>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a:t>Reliability - how much can you trust this firm?</a:t>
            </a:r>
          </a:p>
          <a:p>
            <a:pPr lvl="2">
              <a:lnSpc>
                <a:spcPct val="80000"/>
              </a:lnSpc>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a:t>Information asymmetry</a:t>
            </a:r>
          </a:p>
          <a:p>
            <a:pPr marL="739775" lvl="1" indent="-282575">
              <a:lnSpc>
                <a:spcPct val="80000"/>
              </a:lnSpc>
              <a:spcBef>
                <a:spcPts val="600"/>
              </a:spcBef>
              <a:buClr>
                <a:srgbClr val="0072D1"/>
              </a:buClr>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a:t>Technological </a:t>
            </a:r>
          </a:p>
          <a:p>
            <a:pPr lvl="2">
              <a:lnSpc>
                <a:spcPct val="80000"/>
              </a:lnSpc>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a:t>how likely is it that you are backing the wrong horse?</a:t>
            </a:r>
          </a:p>
          <a:p>
            <a:pPr marL="739775" lvl="1" indent="-282575">
              <a:lnSpc>
                <a:spcPct val="80000"/>
              </a:lnSpc>
              <a:spcBef>
                <a:spcPts val="600"/>
              </a:spcBef>
              <a:buClr>
                <a:srgbClr val="0072D1"/>
              </a:buClr>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a:t>Volume </a:t>
            </a:r>
          </a:p>
          <a:p>
            <a:pPr lvl="2">
              <a:lnSpc>
                <a:spcPct val="80000"/>
              </a:lnSpc>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a:t>how reliable are market growth predictions?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1871663" y="300038"/>
            <a:ext cx="6165850" cy="763587"/>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t>Firm or Market?</a:t>
            </a:r>
          </a:p>
        </p:txBody>
      </p:sp>
      <p:grpSp>
        <p:nvGrpSpPr>
          <p:cNvPr id="2" name="Group 2"/>
          <p:cNvGrpSpPr>
            <a:grpSpLocks/>
          </p:cNvGrpSpPr>
          <p:nvPr/>
        </p:nvGrpSpPr>
        <p:grpSpPr bwMode="auto">
          <a:xfrm>
            <a:off x="5334000" y="2133600"/>
            <a:ext cx="1824038" cy="3119438"/>
            <a:chOff x="3360" y="1344"/>
            <a:chExt cx="1149" cy="1965"/>
          </a:xfrm>
        </p:grpSpPr>
        <p:sp>
          <p:nvSpPr>
            <p:cNvPr id="11267" name="AutoShape 3"/>
            <p:cNvSpPr>
              <a:spLocks noChangeArrowheads="1"/>
            </p:cNvSpPr>
            <p:nvPr/>
          </p:nvSpPr>
          <p:spPr bwMode="auto">
            <a:xfrm>
              <a:off x="3360" y="1344"/>
              <a:ext cx="1149" cy="1965"/>
            </a:xfrm>
            <a:prstGeom prst="roundRect">
              <a:avLst>
                <a:gd name="adj" fmla="val 83"/>
              </a:avLst>
            </a:prstGeom>
            <a:solidFill>
              <a:srgbClr val="009999">
                <a:alpha val="25000"/>
              </a:srgbClr>
            </a:solidFill>
            <a:ln w="9525">
              <a:noFill/>
              <a:round/>
              <a:headEnd/>
              <a:tailEnd/>
            </a:ln>
            <a:effectLst/>
          </p:spPr>
          <p:txBody>
            <a:bodyPr wrap="none" anchor="ctr"/>
            <a:lstStyle/>
            <a:p>
              <a:endParaRPr lang="en-US"/>
            </a:p>
          </p:txBody>
        </p:sp>
        <p:sp>
          <p:nvSpPr>
            <p:cNvPr id="11268" name="AutoShape 4"/>
            <p:cNvSpPr>
              <a:spLocks noChangeArrowheads="1"/>
            </p:cNvSpPr>
            <p:nvPr/>
          </p:nvSpPr>
          <p:spPr bwMode="auto">
            <a:xfrm>
              <a:off x="3360" y="1344"/>
              <a:ext cx="1149" cy="1965"/>
            </a:xfrm>
            <a:prstGeom prst="roundRect">
              <a:avLst>
                <a:gd name="adj" fmla="val 83"/>
              </a:avLst>
            </a:prstGeom>
            <a:solidFill>
              <a:srgbClr val="009999">
                <a:alpha val="25000"/>
              </a:srgbClr>
            </a:solidFill>
            <a:ln w="9525">
              <a:noFill/>
              <a:round/>
              <a:headEnd/>
              <a:tailEnd/>
            </a:ln>
            <a:effectLst/>
          </p:spPr>
          <p:txBody>
            <a:bodyPr wrap="none" anchor="ctr"/>
            <a:lstStyle/>
            <a:p>
              <a:endParaRPr lang="en-US"/>
            </a:p>
          </p:txBody>
        </p:sp>
      </p:grpSp>
      <p:sp>
        <p:nvSpPr>
          <p:cNvPr id="11269" name="Line 5"/>
          <p:cNvSpPr>
            <a:spLocks noChangeShapeType="1"/>
          </p:cNvSpPr>
          <p:nvPr/>
        </p:nvSpPr>
        <p:spPr bwMode="auto">
          <a:xfrm>
            <a:off x="2057400" y="2057400"/>
            <a:ext cx="1588" cy="3200400"/>
          </a:xfrm>
          <a:prstGeom prst="line">
            <a:avLst/>
          </a:prstGeom>
          <a:noFill/>
          <a:ln w="9360">
            <a:solidFill>
              <a:srgbClr val="BBE0E3"/>
            </a:solidFill>
            <a:miter lim="800000"/>
            <a:headEnd/>
            <a:tailEnd/>
          </a:ln>
          <a:effectLst/>
        </p:spPr>
        <p:txBody>
          <a:bodyPr/>
          <a:lstStyle/>
          <a:p>
            <a:endParaRPr lang="en-US"/>
          </a:p>
        </p:txBody>
      </p:sp>
      <p:sp>
        <p:nvSpPr>
          <p:cNvPr id="11270" name="Line 6"/>
          <p:cNvSpPr>
            <a:spLocks noChangeShapeType="1"/>
          </p:cNvSpPr>
          <p:nvPr/>
        </p:nvSpPr>
        <p:spPr bwMode="auto">
          <a:xfrm>
            <a:off x="2057400" y="5257800"/>
            <a:ext cx="5105400" cy="1588"/>
          </a:xfrm>
          <a:prstGeom prst="line">
            <a:avLst/>
          </a:prstGeom>
          <a:noFill/>
          <a:ln w="9360">
            <a:solidFill>
              <a:srgbClr val="BBE0E3"/>
            </a:solidFill>
            <a:miter lim="800000"/>
            <a:headEnd/>
            <a:tailEnd/>
          </a:ln>
          <a:effectLst/>
        </p:spPr>
        <p:txBody>
          <a:bodyPr/>
          <a:lstStyle/>
          <a:p>
            <a:endParaRPr lang="en-US"/>
          </a:p>
        </p:txBody>
      </p:sp>
      <p:sp>
        <p:nvSpPr>
          <p:cNvPr id="11271" name="AutoShape 7"/>
          <p:cNvSpPr>
            <a:spLocks noChangeArrowheads="1"/>
          </p:cNvSpPr>
          <p:nvPr/>
        </p:nvSpPr>
        <p:spPr bwMode="auto">
          <a:xfrm>
            <a:off x="1692275" y="1501775"/>
            <a:ext cx="747713" cy="384175"/>
          </a:xfrm>
          <a:prstGeom prst="roundRect">
            <a:avLst>
              <a:gd name="adj" fmla="val 398"/>
            </a:avLst>
          </a:prstGeom>
          <a:noFill/>
          <a:ln w="9525">
            <a:noFill/>
            <a:round/>
            <a:headEnd/>
            <a:tailEnd/>
          </a:ln>
          <a:effectLst/>
        </p:spPr>
        <p:txBody>
          <a:bodyPr wrap="none" lIns="90000" tIns="46800" rIns="90000" bIns="46800">
            <a:spAutoFit/>
          </a:bodyPr>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BBE0E3"/>
                </a:solidFill>
                <a:latin typeface="MS Reference Sans Serif" pitchFamily="32" charset="0"/>
                <a:ea typeface="DejaVu Sans" pitchFamily="34" charset="0"/>
                <a:cs typeface="DejaVu Sans" pitchFamily="34" charset="0"/>
              </a:rPr>
              <a:t>Cost</a:t>
            </a:r>
          </a:p>
        </p:txBody>
      </p:sp>
      <p:sp>
        <p:nvSpPr>
          <p:cNvPr id="11272" name="AutoShape 8"/>
          <p:cNvSpPr>
            <a:spLocks noChangeArrowheads="1"/>
          </p:cNvSpPr>
          <p:nvPr/>
        </p:nvSpPr>
        <p:spPr bwMode="auto">
          <a:xfrm>
            <a:off x="1147763" y="5772150"/>
            <a:ext cx="2352675" cy="325438"/>
          </a:xfrm>
          <a:prstGeom prst="roundRect">
            <a:avLst>
              <a:gd name="adj" fmla="val 468"/>
            </a:avLst>
          </a:prstGeom>
          <a:noFill/>
          <a:ln w="9525">
            <a:noFill/>
            <a:round/>
            <a:headEnd/>
            <a:tailEnd/>
          </a:ln>
          <a:effectLst/>
        </p:spPr>
        <p:txBody>
          <a:bodyPr wrap="none" lIns="90000" tIns="46800" rIns="90000" bIns="46800">
            <a:spAutoFit/>
          </a:bodyPr>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Market transaction costs</a:t>
            </a:r>
          </a:p>
        </p:txBody>
      </p:sp>
      <p:sp>
        <p:nvSpPr>
          <p:cNvPr id="11273" name="Line 9"/>
          <p:cNvSpPr>
            <a:spLocks noChangeShapeType="1"/>
          </p:cNvSpPr>
          <p:nvPr/>
        </p:nvSpPr>
        <p:spPr bwMode="auto">
          <a:xfrm>
            <a:off x="3581400" y="5940425"/>
            <a:ext cx="533400" cy="1588"/>
          </a:xfrm>
          <a:prstGeom prst="line">
            <a:avLst/>
          </a:prstGeom>
          <a:noFill/>
          <a:ln w="9360">
            <a:solidFill>
              <a:srgbClr val="FFFFFF"/>
            </a:solidFill>
            <a:miter lim="800000"/>
            <a:headEnd/>
            <a:tailEnd/>
          </a:ln>
          <a:effectLst/>
        </p:spPr>
        <p:txBody>
          <a:bodyPr/>
          <a:lstStyle/>
          <a:p>
            <a:endParaRPr lang="en-US"/>
          </a:p>
        </p:txBody>
      </p:sp>
      <p:sp>
        <p:nvSpPr>
          <p:cNvPr id="11274" name="AutoShape 10"/>
          <p:cNvSpPr>
            <a:spLocks noChangeArrowheads="1"/>
          </p:cNvSpPr>
          <p:nvPr/>
        </p:nvSpPr>
        <p:spPr bwMode="auto">
          <a:xfrm>
            <a:off x="4749800" y="5772150"/>
            <a:ext cx="2563813" cy="325438"/>
          </a:xfrm>
          <a:prstGeom prst="roundRect">
            <a:avLst>
              <a:gd name="adj" fmla="val 468"/>
            </a:avLst>
          </a:prstGeom>
          <a:noFill/>
          <a:ln w="9525">
            <a:noFill/>
            <a:round/>
            <a:headEnd/>
            <a:tailEnd/>
          </a:ln>
          <a:effectLst/>
        </p:spPr>
        <p:txBody>
          <a:bodyPr wrap="none" lIns="90000" tIns="46800" rIns="90000" bIns="46800">
            <a:spAutoFit/>
          </a:bodyPr>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Internal bureaucratic costs</a:t>
            </a:r>
          </a:p>
        </p:txBody>
      </p:sp>
      <p:sp>
        <p:nvSpPr>
          <p:cNvPr id="11275" name="Line 11"/>
          <p:cNvSpPr>
            <a:spLocks noChangeShapeType="1"/>
          </p:cNvSpPr>
          <p:nvPr/>
        </p:nvSpPr>
        <p:spPr bwMode="auto">
          <a:xfrm>
            <a:off x="7391400" y="5940425"/>
            <a:ext cx="533400" cy="1588"/>
          </a:xfrm>
          <a:prstGeom prst="line">
            <a:avLst/>
          </a:prstGeom>
          <a:noFill/>
          <a:ln w="9360">
            <a:solidFill>
              <a:srgbClr val="FFFFFF"/>
            </a:solidFill>
            <a:prstDash val="dash"/>
            <a:miter lim="800000"/>
            <a:headEnd/>
            <a:tailEnd/>
          </a:ln>
          <a:effectLst/>
        </p:spPr>
        <p:txBody>
          <a:bodyPr/>
          <a:lstStyle/>
          <a:p>
            <a:endParaRPr lang="en-US"/>
          </a:p>
        </p:txBody>
      </p:sp>
      <p:sp>
        <p:nvSpPr>
          <p:cNvPr id="11276" name="AutoShape 12"/>
          <p:cNvSpPr>
            <a:spLocks noChangeArrowheads="1"/>
          </p:cNvSpPr>
          <p:nvPr/>
        </p:nvSpPr>
        <p:spPr bwMode="auto">
          <a:xfrm>
            <a:off x="2925763" y="5257800"/>
            <a:ext cx="3783012" cy="384175"/>
          </a:xfrm>
          <a:prstGeom prst="roundRect">
            <a:avLst>
              <a:gd name="adj" fmla="val 398"/>
            </a:avLst>
          </a:prstGeom>
          <a:noFill/>
          <a:ln w="9525">
            <a:noFill/>
            <a:round/>
            <a:headEnd/>
            <a:tailEnd/>
          </a:ln>
          <a:effectLst/>
        </p:spPr>
        <p:txBody>
          <a:bodyPr wrap="none" lIns="90000" tIns="46800" rIns="90000" bIns="46800">
            <a:spAutoFit/>
          </a:bodyPr>
          <a:lstStyle/>
          <a:p>
            <a: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BBE0E3"/>
                </a:solidFill>
                <a:latin typeface="Tahoma" pitchFamily="34" charset="0"/>
                <a:ea typeface="DejaVu Sans" pitchFamily="34" charset="0"/>
                <a:cs typeface="DejaVu Sans" pitchFamily="34" charset="0"/>
              </a:rPr>
              <a:t>Asset specificity and uncertainty</a:t>
            </a:r>
          </a:p>
        </p:txBody>
      </p:sp>
      <p:sp>
        <p:nvSpPr>
          <p:cNvPr id="11277" name="AutoShape 13"/>
          <p:cNvSpPr>
            <a:spLocks noChangeArrowheads="1"/>
          </p:cNvSpPr>
          <p:nvPr/>
        </p:nvSpPr>
        <p:spPr bwMode="auto">
          <a:xfrm>
            <a:off x="2640013" y="2514600"/>
            <a:ext cx="1854200" cy="582613"/>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Optimal exchange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in the market</a:t>
            </a:r>
          </a:p>
        </p:txBody>
      </p:sp>
      <p:sp>
        <p:nvSpPr>
          <p:cNvPr id="11278" name="AutoShape 14"/>
          <p:cNvSpPr>
            <a:spLocks noChangeArrowheads="1"/>
          </p:cNvSpPr>
          <p:nvPr/>
        </p:nvSpPr>
        <p:spPr bwMode="auto">
          <a:xfrm flipV="1">
            <a:off x="-3962400" y="-3048000"/>
            <a:ext cx="12026900" cy="7467600"/>
          </a:xfrm>
          <a:custGeom>
            <a:avLst/>
            <a:gdLst>
              <a:gd name="G0" fmla="sin 10800 17694720"/>
              <a:gd name="G1" fmla="+- G0 10800 0"/>
              <a:gd name="G2" fmla="cos 10800 17694720"/>
              <a:gd name="G3" fmla="+- G2 10800 0"/>
              <a:gd name="G4" fmla="sin 10800 -2196009"/>
              <a:gd name="G5" fmla="+- G4 10800 0"/>
              <a:gd name="G6" fmla="cos 10800 -2196009"/>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0799 w 21600"/>
              <a:gd name="T13" fmla="*/ 0 h 21600"/>
              <a:gd name="T14" fmla="*/ 19831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0799" y="0"/>
                </a:moveTo>
                <a:cubicBezTo>
                  <a:pt x="10799" y="0"/>
                  <a:pt x="10799" y="-1"/>
                  <a:pt x="10800" y="0"/>
                </a:cubicBezTo>
                <a:cubicBezTo>
                  <a:pt x="14422" y="0"/>
                  <a:pt x="17804" y="1816"/>
                  <a:pt x="19804" y="4837"/>
                </a:cubicBezTo>
                <a:lnTo>
                  <a:pt x="10800" y="10800"/>
                </a:lnTo>
                <a:close/>
              </a:path>
              <a:path w="21600" h="21600" fill="none">
                <a:moveTo>
                  <a:pt x="10799" y="0"/>
                </a:moveTo>
                <a:cubicBezTo>
                  <a:pt x="10799" y="0"/>
                  <a:pt x="10799" y="-1"/>
                  <a:pt x="10800" y="0"/>
                </a:cubicBezTo>
                <a:cubicBezTo>
                  <a:pt x="14422" y="0"/>
                  <a:pt x="17804" y="1816"/>
                  <a:pt x="19804" y="4837"/>
                </a:cubicBezTo>
              </a:path>
            </a:pathLst>
          </a:custGeom>
          <a:noFill/>
          <a:ln w="12600">
            <a:solidFill>
              <a:srgbClr val="FFFFFF"/>
            </a:solidFill>
            <a:prstDash val="dash"/>
            <a:miter lim="800000"/>
            <a:headEnd/>
            <a:tailEnd/>
          </a:ln>
          <a:effectLst/>
        </p:spPr>
        <p:txBody>
          <a:bodyPr wrap="none" anchor="ctr"/>
          <a:lstStyle/>
          <a:p>
            <a:endParaRPr lang="en-US"/>
          </a:p>
        </p:txBody>
      </p:sp>
      <p:sp>
        <p:nvSpPr>
          <p:cNvPr id="11279" name="AutoShape 15"/>
          <p:cNvSpPr>
            <a:spLocks noChangeArrowheads="1"/>
          </p:cNvSpPr>
          <p:nvPr/>
        </p:nvSpPr>
        <p:spPr bwMode="auto">
          <a:xfrm flipV="1">
            <a:off x="-2286000" y="-2438400"/>
            <a:ext cx="8686800" cy="7543800"/>
          </a:xfrm>
          <a:custGeom>
            <a:avLst/>
            <a:gdLst>
              <a:gd name="G0" fmla="sin 10800 17694720"/>
              <a:gd name="G1" fmla="+- G0 10800 0"/>
              <a:gd name="G2" fmla="cos 10800 17694720"/>
              <a:gd name="G3" fmla="+- G2 10800 0"/>
              <a:gd name="G4" fmla="sin 10800 -852738"/>
              <a:gd name="G5" fmla="+- G4 10800 0"/>
              <a:gd name="G6" fmla="cos 10800 -852738"/>
              <a:gd name="G7" fmla="+- G6 1080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0799 w 21600"/>
              <a:gd name="T13" fmla="*/ 0 h 21600"/>
              <a:gd name="T14" fmla="*/ 20856 w 21600"/>
              <a:gd name="T15" fmla="*/ 10799 h 21600"/>
            </a:gdLst>
            <a:ahLst/>
            <a:cxnLst>
              <a:cxn ang="0">
                <a:pos x="T0" y="T1"/>
              </a:cxn>
              <a:cxn ang="0">
                <a:pos x="T2" y="T3"/>
              </a:cxn>
              <a:cxn ang="0">
                <a:pos x="T4" y="T5"/>
              </a:cxn>
              <a:cxn ang="0">
                <a:pos x="T6" y="T7"/>
              </a:cxn>
              <a:cxn ang="0">
                <a:pos x="T8" y="T9"/>
              </a:cxn>
              <a:cxn ang="0">
                <a:pos x="T10" y="T11"/>
              </a:cxn>
            </a:cxnLst>
            <a:rect l="T12" t="T13" r="T14" b="T15"/>
            <a:pathLst>
              <a:path w="21600" h="21600" stroke="0">
                <a:moveTo>
                  <a:pt x="10799" y="0"/>
                </a:moveTo>
                <a:cubicBezTo>
                  <a:pt x="10799" y="0"/>
                  <a:pt x="10799" y="-1"/>
                  <a:pt x="10800" y="0"/>
                </a:cubicBezTo>
                <a:cubicBezTo>
                  <a:pt x="15827" y="0"/>
                  <a:pt x="20190" y="3469"/>
                  <a:pt x="21322" y="8367"/>
                </a:cubicBezTo>
                <a:lnTo>
                  <a:pt x="10800" y="10800"/>
                </a:lnTo>
                <a:close/>
              </a:path>
              <a:path w="21600" h="21600" fill="none">
                <a:moveTo>
                  <a:pt x="10799" y="0"/>
                </a:moveTo>
                <a:cubicBezTo>
                  <a:pt x="10799" y="0"/>
                  <a:pt x="10799" y="-1"/>
                  <a:pt x="10800" y="0"/>
                </a:cubicBezTo>
                <a:cubicBezTo>
                  <a:pt x="15827" y="0"/>
                  <a:pt x="20190" y="3469"/>
                  <a:pt x="21322" y="8367"/>
                </a:cubicBezTo>
              </a:path>
            </a:pathLst>
          </a:custGeom>
          <a:noFill/>
          <a:ln w="12600">
            <a:solidFill>
              <a:srgbClr val="FFFFFF"/>
            </a:solidFill>
            <a:miter lim="800000"/>
            <a:headEnd/>
            <a:tailEnd/>
          </a:ln>
          <a:effectLst/>
        </p:spPr>
        <p:txBody>
          <a:bodyPr wrap="none" anchor="ctr"/>
          <a:lstStyle/>
          <a:p>
            <a:endParaRPr lang="en-US"/>
          </a:p>
        </p:txBody>
      </p:sp>
      <p:sp>
        <p:nvSpPr>
          <p:cNvPr id="11280" name="AutoShape 16"/>
          <p:cNvSpPr>
            <a:spLocks noChangeArrowheads="1"/>
          </p:cNvSpPr>
          <p:nvPr/>
        </p:nvSpPr>
        <p:spPr bwMode="auto">
          <a:xfrm>
            <a:off x="5335588" y="4141788"/>
            <a:ext cx="1854200" cy="582612"/>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Optimal exchange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Inside the firm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xfrm>
            <a:off x="1871663" y="300038"/>
            <a:ext cx="616585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t>The Hold-up Problem</a:t>
            </a:r>
          </a:p>
        </p:txBody>
      </p:sp>
      <p:sp>
        <p:nvSpPr>
          <p:cNvPr id="19458" name="Freeform 2"/>
          <p:cNvSpPr>
            <a:spLocks noChangeArrowheads="1"/>
          </p:cNvSpPr>
          <p:nvPr/>
        </p:nvSpPr>
        <p:spPr bwMode="auto">
          <a:xfrm>
            <a:off x="6838950" y="2057400"/>
            <a:ext cx="933450" cy="4038600"/>
          </a:xfrm>
          <a:custGeom>
            <a:avLst/>
            <a:gdLst/>
            <a:ahLst/>
            <a:cxnLst>
              <a:cxn ang="0">
                <a:pos x="0" y="0"/>
              </a:cxn>
              <a:cxn ang="0">
                <a:pos x="649" y="1121"/>
              </a:cxn>
              <a:cxn ang="0">
                <a:pos x="2594" y="3926"/>
              </a:cxn>
              <a:cxn ang="0">
                <a:pos x="649" y="11219"/>
              </a:cxn>
            </a:cxnLst>
            <a:rect l="0" t="0" r="r" b="b"/>
            <a:pathLst>
              <a:path w="2595" h="11220">
                <a:moveTo>
                  <a:pt x="0" y="0"/>
                </a:moveTo>
                <a:cubicBezTo>
                  <a:pt x="109" y="233"/>
                  <a:pt x="217" y="467"/>
                  <a:pt x="649" y="1121"/>
                </a:cubicBezTo>
                <a:cubicBezTo>
                  <a:pt x="1081" y="1775"/>
                  <a:pt x="2594" y="2243"/>
                  <a:pt x="2594" y="3926"/>
                </a:cubicBezTo>
                <a:cubicBezTo>
                  <a:pt x="2594" y="5609"/>
                  <a:pt x="1622" y="8414"/>
                  <a:pt x="649" y="11219"/>
                </a:cubicBezTo>
              </a:path>
            </a:pathLst>
          </a:custGeom>
          <a:noFill/>
          <a:ln w="28440">
            <a:solidFill>
              <a:srgbClr val="339966"/>
            </a:solidFill>
            <a:round/>
            <a:headEnd/>
            <a:tailEnd/>
          </a:ln>
          <a:effectLst/>
        </p:spPr>
        <p:txBody>
          <a:bodyPr wrap="none" anchor="ctr"/>
          <a:lstStyle/>
          <a:p>
            <a:endParaRPr lang="en-US"/>
          </a:p>
        </p:txBody>
      </p:sp>
      <p:grpSp>
        <p:nvGrpSpPr>
          <p:cNvPr id="2" name="Group 3"/>
          <p:cNvGrpSpPr>
            <a:grpSpLocks/>
          </p:cNvGrpSpPr>
          <p:nvPr/>
        </p:nvGrpSpPr>
        <p:grpSpPr bwMode="auto">
          <a:xfrm>
            <a:off x="990600" y="3321050"/>
            <a:ext cx="1825625" cy="2016125"/>
            <a:chOff x="624" y="2092"/>
            <a:chExt cx="1150" cy="1270"/>
          </a:xfrm>
        </p:grpSpPr>
        <p:sp>
          <p:nvSpPr>
            <p:cNvPr id="19460" name="Line 4"/>
            <p:cNvSpPr>
              <a:spLocks noChangeShapeType="1"/>
            </p:cNvSpPr>
            <p:nvPr/>
          </p:nvSpPr>
          <p:spPr bwMode="auto">
            <a:xfrm>
              <a:off x="1042" y="3362"/>
              <a:ext cx="732" cy="1"/>
            </a:xfrm>
            <a:prstGeom prst="line">
              <a:avLst/>
            </a:prstGeom>
            <a:noFill/>
            <a:ln w="28440">
              <a:solidFill>
                <a:srgbClr val="339966"/>
              </a:solidFill>
              <a:miter lim="800000"/>
              <a:headEnd/>
              <a:tailEnd/>
            </a:ln>
            <a:effectLst/>
          </p:spPr>
          <p:txBody>
            <a:bodyPr/>
            <a:lstStyle/>
            <a:p>
              <a:endParaRPr lang="en-US"/>
            </a:p>
          </p:txBody>
        </p:sp>
        <p:sp>
          <p:nvSpPr>
            <p:cNvPr id="19461" name="Line 5"/>
            <p:cNvSpPr>
              <a:spLocks noChangeShapeType="1"/>
            </p:cNvSpPr>
            <p:nvPr/>
          </p:nvSpPr>
          <p:spPr bwMode="auto">
            <a:xfrm flipV="1">
              <a:off x="1042" y="3148"/>
              <a:ext cx="732" cy="216"/>
            </a:xfrm>
            <a:prstGeom prst="line">
              <a:avLst/>
            </a:prstGeom>
            <a:noFill/>
            <a:ln w="28440">
              <a:solidFill>
                <a:srgbClr val="339966"/>
              </a:solidFill>
              <a:miter lim="800000"/>
              <a:headEnd/>
              <a:tailEnd/>
            </a:ln>
            <a:effectLst/>
          </p:spPr>
          <p:txBody>
            <a:bodyPr/>
            <a:lstStyle/>
            <a:p>
              <a:endParaRPr lang="en-US"/>
            </a:p>
          </p:txBody>
        </p:sp>
        <p:sp>
          <p:nvSpPr>
            <p:cNvPr id="19462" name="Line 6"/>
            <p:cNvSpPr>
              <a:spLocks noChangeShapeType="1"/>
            </p:cNvSpPr>
            <p:nvPr/>
          </p:nvSpPr>
          <p:spPr bwMode="auto">
            <a:xfrm flipH="1" flipV="1">
              <a:off x="1144" y="3148"/>
              <a:ext cx="631" cy="216"/>
            </a:xfrm>
            <a:prstGeom prst="line">
              <a:avLst/>
            </a:prstGeom>
            <a:noFill/>
            <a:ln w="28440">
              <a:solidFill>
                <a:srgbClr val="339966"/>
              </a:solidFill>
              <a:miter lim="800000"/>
              <a:headEnd/>
              <a:tailEnd/>
            </a:ln>
            <a:effectLst/>
          </p:spPr>
          <p:txBody>
            <a:bodyPr/>
            <a:lstStyle/>
            <a:p>
              <a:endParaRPr lang="en-US"/>
            </a:p>
          </p:txBody>
        </p:sp>
        <p:sp>
          <p:nvSpPr>
            <p:cNvPr id="19463" name="Line 7"/>
            <p:cNvSpPr>
              <a:spLocks noChangeShapeType="1"/>
            </p:cNvSpPr>
            <p:nvPr/>
          </p:nvSpPr>
          <p:spPr bwMode="auto">
            <a:xfrm>
              <a:off x="1147" y="3150"/>
              <a:ext cx="627" cy="1"/>
            </a:xfrm>
            <a:prstGeom prst="line">
              <a:avLst/>
            </a:prstGeom>
            <a:noFill/>
            <a:ln w="28440">
              <a:solidFill>
                <a:srgbClr val="339966"/>
              </a:solidFill>
              <a:miter lim="800000"/>
              <a:headEnd/>
              <a:tailEnd/>
            </a:ln>
            <a:effectLst/>
          </p:spPr>
          <p:txBody>
            <a:bodyPr/>
            <a:lstStyle/>
            <a:p>
              <a:endParaRPr lang="en-US"/>
            </a:p>
          </p:txBody>
        </p:sp>
        <p:sp>
          <p:nvSpPr>
            <p:cNvPr id="19464" name="Line 8"/>
            <p:cNvSpPr>
              <a:spLocks noChangeShapeType="1"/>
            </p:cNvSpPr>
            <p:nvPr/>
          </p:nvSpPr>
          <p:spPr bwMode="auto">
            <a:xfrm flipV="1">
              <a:off x="1147" y="2935"/>
              <a:ext cx="627" cy="216"/>
            </a:xfrm>
            <a:prstGeom prst="line">
              <a:avLst/>
            </a:prstGeom>
            <a:noFill/>
            <a:ln w="28440">
              <a:solidFill>
                <a:srgbClr val="339966"/>
              </a:solidFill>
              <a:miter lim="800000"/>
              <a:headEnd/>
              <a:tailEnd/>
            </a:ln>
            <a:effectLst/>
          </p:spPr>
          <p:txBody>
            <a:bodyPr/>
            <a:lstStyle/>
            <a:p>
              <a:endParaRPr lang="en-US"/>
            </a:p>
          </p:txBody>
        </p:sp>
        <p:sp>
          <p:nvSpPr>
            <p:cNvPr id="19465" name="Line 9"/>
            <p:cNvSpPr>
              <a:spLocks noChangeShapeType="1"/>
            </p:cNvSpPr>
            <p:nvPr/>
          </p:nvSpPr>
          <p:spPr bwMode="auto">
            <a:xfrm flipH="1" flipV="1">
              <a:off x="1249" y="2935"/>
              <a:ext cx="527" cy="216"/>
            </a:xfrm>
            <a:prstGeom prst="line">
              <a:avLst/>
            </a:prstGeom>
            <a:noFill/>
            <a:ln w="28440">
              <a:solidFill>
                <a:srgbClr val="339966"/>
              </a:solidFill>
              <a:miter lim="800000"/>
              <a:headEnd/>
              <a:tailEnd/>
            </a:ln>
            <a:effectLst/>
          </p:spPr>
          <p:txBody>
            <a:bodyPr/>
            <a:lstStyle/>
            <a:p>
              <a:endParaRPr lang="en-US"/>
            </a:p>
          </p:txBody>
        </p:sp>
        <p:sp>
          <p:nvSpPr>
            <p:cNvPr id="19466" name="Line 10"/>
            <p:cNvSpPr>
              <a:spLocks noChangeShapeType="1"/>
            </p:cNvSpPr>
            <p:nvPr/>
          </p:nvSpPr>
          <p:spPr bwMode="auto">
            <a:xfrm>
              <a:off x="1251" y="2938"/>
              <a:ext cx="523" cy="1"/>
            </a:xfrm>
            <a:prstGeom prst="line">
              <a:avLst/>
            </a:prstGeom>
            <a:noFill/>
            <a:ln w="28440">
              <a:solidFill>
                <a:srgbClr val="339966"/>
              </a:solidFill>
              <a:miter lim="800000"/>
              <a:headEnd/>
              <a:tailEnd/>
            </a:ln>
            <a:effectLst/>
          </p:spPr>
          <p:txBody>
            <a:bodyPr/>
            <a:lstStyle/>
            <a:p>
              <a:endParaRPr lang="en-US"/>
            </a:p>
          </p:txBody>
        </p:sp>
        <p:sp>
          <p:nvSpPr>
            <p:cNvPr id="19467" name="Line 11"/>
            <p:cNvSpPr>
              <a:spLocks noChangeShapeType="1"/>
            </p:cNvSpPr>
            <p:nvPr/>
          </p:nvSpPr>
          <p:spPr bwMode="auto">
            <a:xfrm flipV="1">
              <a:off x="1251" y="2723"/>
              <a:ext cx="523" cy="216"/>
            </a:xfrm>
            <a:prstGeom prst="line">
              <a:avLst/>
            </a:prstGeom>
            <a:noFill/>
            <a:ln w="28440">
              <a:solidFill>
                <a:srgbClr val="339966"/>
              </a:solidFill>
              <a:miter lim="800000"/>
              <a:headEnd/>
              <a:tailEnd/>
            </a:ln>
            <a:effectLst/>
          </p:spPr>
          <p:txBody>
            <a:bodyPr/>
            <a:lstStyle/>
            <a:p>
              <a:endParaRPr lang="en-US"/>
            </a:p>
          </p:txBody>
        </p:sp>
        <p:sp>
          <p:nvSpPr>
            <p:cNvPr id="19468" name="Line 12"/>
            <p:cNvSpPr>
              <a:spLocks noChangeShapeType="1"/>
            </p:cNvSpPr>
            <p:nvPr/>
          </p:nvSpPr>
          <p:spPr bwMode="auto">
            <a:xfrm flipH="1" flipV="1">
              <a:off x="1354" y="2723"/>
              <a:ext cx="422" cy="216"/>
            </a:xfrm>
            <a:prstGeom prst="line">
              <a:avLst/>
            </a:prstGeom>
            <a:noFill/>
            <a:ln w="28440">
              <a:solidFill>
                <a:srgbClr val="339966"/>
              </a:solidFill>
              <a:miter lim="800000"/>
              <a:headEnd/>
              <a:tailEnd/>
            </a:ln>
            <a:effectLst/>
          </p:spPr>
          <p:txBody>
            <a:bodyPr/>
            <a:lstStyle/>
            <a:p>
              <a:endParaRPr lang="en-US"/>
            </a:p>
          </p:txBody>
        </p:sp>
        <p:sp>
          <p:nvSpPr>
            <p:cNvPr id="19469" name="Line 13"/>
            <p:cNvSpPr>
              <a:spLocks noChangeShapeType="1"/>
            </p:cNvSpPr>
            <p:nvPr/>
          </p:nvSpPr>
          <p:spPr bwMode="auto">
            <a:xfrm>
              <a:off x="1356" y="2726"/>
              <a:ext cx="418" cy="1"/>
            </a:xfrm>
            <a:prstGeom prst="line">
              <a:avLst/>
            </a:prstGeom>
            <a:noFill/>
            <a:ln w="28440">
              <a:solidFill>
                <a:srgbClr val="339966"/>
              </a:solidFill>
              <a:miter lim="800000"/>
              <a:headEnd/>
              <a:tailEnd/>
            </a:ln>
            <a:effectLst/>
          </p:spPr>
          <p:txBody>
            <a:bodyPr/>
            <a:lstStyle/>
            <a:p>
              <a:endParaRPr lang="en-US"/>
            </a:p>
          </p:txBody>
        </p:sp>
        <p:sp>
          <p:nvSpPr>
            <p:cNvPr id="19470" name="Line 14"/>
            <p:cNvSpPr>
              <a:spLocks noChangeShapeType="1"/>
            </p:cNvSpPr>
            <p:nvPr/>
          </p:nvSpPr>
          <p:spPr bwMode="auto">
            <a:xfrm flipV="1">
              <a:off x="1042" y="2513"/>
              <a:ext cx="418" cy="851"/>
            </a:xfrm>
            <a:prstGeom prst="line">
              <a:avLst/>
            </a:prstGeom>
            <a:noFill/>
            <a:ln w="28440">
              <a:solidFill>
                <a:srgbClr val="339966"/>
              </a:solidFill>
              <a:miter lim="800000"/>
              <a:headEnd/>
              <a:tailEnd/>
            </a:ln>
            <a:effectLst/>
          </p:spPr>
          <p:txBody>
            <a:bodyPr/>
            <a:lstStyle/>
            <a:p>
              <a:endParaRPr lang="en-US"/>
            </a:p>
          </p:txBody>
        </p:sp>
        <p:sp>
          <p:nvSpPr>
            <p:cNvPr id="19471" name="Line 15"/>
            <p:cNvSpPr>
              <a:spLocks noChangeShapeType="1"/>
            </p:cNvSpPr>
            <p:nvPr/>
          </p:nvSpPr>
          <p:spPr bwMode="auto">
            <a:xfrm flipV="1">
              <a:off x="1774" y="2513"/>
              <a:ext cx="1" cy="851"/>
            </a:xfrm>
            <a:prstGeom prst="line">
              <a:avLst/>
            </a:prstGeom>
            <a:noFill/>
            <a:ln w="28440">
              <a:solidFill>
                <a:srgbClr val="339966"/>
              </a:solidFill>
              <a:miter lim="800000"/>
              <a:headEnd/>
              <a:tailEnd/>
            </a:ln>
            <a:effectLst/>
          </p:spPr>
          <p:txBody>
            <a:bodyPr/>
            <a:lstStyle/>
            <a:p>
              <a:endParaRPr lang="en-US"/>
            </a:p>
          </p:txBody>
        </p:sp>
        <p:sp>
          <p:nvSpPr>
            <p:cNvPr id="19472" name="Line 16"/>
            <p:cNvSpPr>
              <a:spLocks noChangeShapeType="1"/>
            </p:cNvSpPr>
            <p:nvPr/>
          </p:nvSpPr>
          <p:spPr bwMode="auto">
            <a:xfrm flipH="1" flipV="1">
              <a:off x="1459" y="2512"/>
              <a:ext cx="317" cy="216"/>
            </a:xfrm>
            <a:prstGeom prst="line">
              <a:avLst/>
            </a:prstGeom>
            <a:noFill/>
            <a:ln w="28440">
              <a:solidFill>
                <a:srgbClr val="339966"/>
              </a:solidFill>
              <a:miter lim="800000"/>
              <a:headEnd/>
              <a:tailEnd/>
            </a:ln>
            <a:effectLst/>
          </p:spPr>
          <p:txBody>
            <a:bodyPr/>
            <a:lstStyle/>
            <a:p>
              <a:endParaRPr lang="en-US"/>
            </a:p>
          </p:txBody>
        </p:sp>
        <p:sp>
          <p:nvSpPr>
            <p:cNvPr id="19473" name="Line 17"/>
            <p:cNvSpPr>
              <a:spLocks noChangeShapeType="1"/>
            </p:cNvSpPr>
            <p:nvPr/>
          </p:nvSpPr>
          <p:spPr bwMode="auto">
            <a:xfrm>
              <a:off x="1460" y="2514"/>
              <a:ext cx="313" cy="1"/>
            </a:xfrm>
            <a:prstGeom prst="line">
              <a:avLst/>
            </a:prstGeom>
            <a:noFill/>
            <a:ln w="28440">
              <a:solidFill>
                <a:srgbClr val="339966"/>
              </a:solidFill>
              <a:miter lim="800000"/>
              <a:headEnd/>
              <a:tailEnd/>
            </a:ln>
            <a:effectLst/>
          </p:spPr>
          <p:txBody>
            <a:bodyPr/>
            <a:lstStyle/>
            <a:p>
              <a:endParaRPr lang="en-US"/>
            </a:p>
          </p:txBody>
        </p:sp>
        <p:sp>
          <p:nvSpPr>
            <p:cNvPr id="19474" name="Line 18"/>
            <p:cNvSpPr>
              <a:spLocks noChangeShapeType="1"/>
            </p:cNvSpPr>
            <p:nvPr/>
          </p:nvSpPr>
          <p:spPr bwMode="auto">
            <a:xfrm flipH="1">
              <a:off x="1354" y="2514"/>
              <a:ext cx="422" cy="212"/>
            </a:xfrm>
            <a:prstGeom prst="line">
              <a:avLst/>
            </a:prstGeom>
            <a:noFill/>
            <a:ln w="28440">
              <a:solidFill>
                <a:srgbClr val="339966"/>
              </a:solidFill>
              <a:miter lim="800000"/>
              <a:headEnd/>
              <a:tailEnd/>
            </a:ln>
            <a:effectLst/>
          </p:spPr>
          <p:txBody>
            <a:bodyPr/>
            <a:lstStyle/>
            <a:p>
              <a:endParaRPr lang="en-US"/>
            </a:p>
          </p:txBody>
        </p:sp>
        <p:grpSp>
          <p:nvGrpSpPr>
            <p:cNvPr id="3" name="Group 19"/>
            <p:cNvGrpSpPr>
              <a:grpSpLocks/>
            </p:cNvGrpSpPr>
            <p:nvPr/>
          </p:nvGrpSpPr>
          <p:grpSpPr bwMode="auto">
            <a:xfrm>
              <a:off x="1251" y="2092"/>
              <a:ext cx="416" cy="421"/>
              <a:chOff x="1251" y="2092"/>
              <a:chExt cx="416" cy="421"/>
            </a:xfrm>
          </p:grpSpPr>
          <p:sp>
            <p:nvSpPr>
              <p:cNvPr id="19476" name="Oval 20"/>
              <p:cNvSpPr>
                <a:spLocks noChangeArrowheads="1"/>
              </p:cNvSpPr>
              <p:nvPr/>
            </p:nvSpPr>
            <p:spPr bwMode="auto">
              <a:xfrm>
                <a:off x="1251" y="2092"/>
                <a:ext cx="416" cy="422"/>
              </a:xfrm>
              <a:prstGeom prst="ellipse">
                <a:avLst/>
              </a:prstGeom>
              <a:noFill/>
              <a:ln w="28440">
                <a:solidFill>
                  <a:srgbClr val="339966"/>
                </a:solidFill>
                <a:miter lim="800000"/>
                <a:headEnd/>
                <a:tailEnd/>
              </a:ln>
              <a:effectLst/>
            </p:spPr>
            <p:txBody>
              <a:bodyPr wrap="none" anchor="ctr"/>
              <a:lstStyle/>
              <a:p>
                <a:endParaRPr lang="en-US"/>
              </a:p>
            </p:txBody>
          </p:sp>
          <p:sp>
            <p:nvSpPr>
              <p:cNvPr id="19477" name="Line 21"/>
              <p:cNvSpPr>
                <a:spLocks noChangeShapeType="1"/>
              </p:cNvSpPr>
              <p:nvPr/>
            </p:nvSpPr>
            <p:spPr bwMode="auto">
              <a:xfrm>
                <a:off x="1459" y="2092"/>
                <a:ext cx="1" cy="422"/>
              </a:xfrm>
              <a:prstGeom prst="line">
                <a:avLst/>
              </a:prstGeom>
              <a:noFill/>
              <a:ln w="28440">
                <a:solidFill>
                  <a:srgbClr val="339966"/>
                </a:solidFill>
                <a:miter lim="800000"/>
                <a:headEnd/>
                <a:tailEnd/>
              </a:ln>
              <a:effectLst/>
            </p:spPr>
            <p:txBody>
              <a:bodyPr/>
              <a:lstStyle/>
              <a:p>
                <a:endParaRPr lang="en-US"/>
              </a:p>
            </p:txBody>
          </p:sp>
          <p:sp>
            <p:nvSpPr>
              <p:cNvPr id="19478" name="Line 22"/>
              <p:cNvSpPr>
                <a:spLocks noChangeShapeType="1"/>
              </p:cNvSpPr>
              <p:nvPr/>
            </p:nvSpPr>
            <p:spPr bwMode="auto">
              <a:xfrm>
                <a:off x="1251" y="2302"/>
                <a:ext cx="416" cy="1"/>
              </a:xfrm>
              <a:prstGeom prst="line">
                <a:avLst/>
              </a:prstGeom>
              <a:noFill/>
              <a:ln w="28440">
                <a:solidFill>
                  <a:srgbClr val="339966"/>
                </a:solidFill>
                <a:miter lim="800000"/>
                <a:headEnd/>
                <a:tailEnd/>
              </a:ln>
              <a:effectLst/>
            </p:spPr>
            <p:txBody>
              <a:bodyPr/>
              <a:lstStyle/>
              <a:p>
                <a:endParaRPr lang="en-US"/>
              </a:p>
            </p:txBody>
          </p:sp>
          <p:cxnSp>
            <p:nvCxnSpPr>
              <p:cNvPr id="19479" name="AutoShape 23"/>
              <p:cNvCxnSpPr>
                <a:cxnSpLocks noChangeShapeType="1"/>
                <a:stCxn id="19476" idx="5"/>
                <a:endCxn id="19476" idx="5"/>
              </p:cNvCxnSpPr>
              <p:nvPr/>
            </p:nvCxnSpPr>
            <p:spPr bwMode="auto">
              <a:xfrm>
                <a:off x="1520" y="2364"/>
                <a:ext cx="148" cy="150"/>
              </a:xfrm>
              <a:prstGeom prst="straightConnector1">
                <a:avLst/>
              </a:prstGeom>
              <a:noFill/>
              <a:ln w="28440">
                <a:solidFill>
                  <a:srgbClr val="339966"/>
                </a:solidFill>
                <a:miter lim="800000"/>
                <a:headEnd/>
                <a:tailEnd/>
              </a:ln>
              <a:effectLst/>
            </p:spPr>
          </p:cxnSp>
          <p:cxnSp>
            <p:nvCxnSpPr>
              <p:cNvPr id="19480" name="AutoShape 24"/>
              <p:cNvCxnSpPr>
                <a:cxnSpLocks noChangeShapeType="1"/>
                <a:stCxn id="19476" idx="4"/>
                <a:endCxn id="19476" idx="6"/>
              </p:cNvCxnSpPr>
              <p:nvPr/>
            </p:nvCxnSpPr>
            <p:spPr bwMode="auto">
              <a:xfrm flipV="1">
                <a:off x="1520" y="2364"/>
                <a:ext cx="148" cy="148"/>
              </a:xfrm>
              <a:prstGeom prst="straightConnector1">
                <a:avLst/>
              </a:prstGeom>
              <a:noFill/>
              <a:ln w="28440">
                <a:solidFill>
                  <a:srgbClr val="339966"/>
                </a:solidFill>
                <a:miter lim="800000"/>
                <a:headEnd/>
                <a:tailEnd/>
              </a:ln>
              <a:effectLst/>
            </p:spPr>
          </p:cxnSp>
        </p:grpSp>
        <p:sp>
          <p:nvSpPr>
            <p:cNvPr id="19481" name="Line 25"/>
            <p:cNvSpPr>
              <a:spLocks noChangeShapeType="1"/>
            </p:cNvSpPr>
            <p:nvPr/>
          </p:nvSpPr>
          <p:spPr bwMode="auto">
            <a:xfrm>
              <a:off x="1669" y="2303"/>
              <a:ext cx="1" cy="1059"/>
            </a:xfrm>
            <a:prstGeom prst="line">
              <a:avLst/>
            </a:prstGeom>
            <a:noFill/>
            <a:ln w="28440">
              <a:solidFill>
                <a:srgbClr val="339966"/>
              </a:solidFill>
              <a:miter lim="800000"/>
              <a:headEnd/>
              <a:tailEnd/>
            </a:ln>
            <a:effectLst/>
          </p:spPr>
          <p:txBody>
            <a:bodyPr/>
            <a:lstStyle/>
            <a:p>
              <a:endParaRPr lang="en-US"/>
            </a:p>
          </p:txBody>
        </p:sp>
        <p:sp>
          <p:nvSpPr>
            <p:cNvPr id="19482" name="AutoShape 26"/>
            <p:cNvSpPr>
              <a:spLocks noChangeArrowheads="1"/>
            </p:cNvSpPr>
            <p:nvPr/>
          </p:nvSpPr>
          <p:spPr bwMode="auto">
            <a:xfrm>
              <a:off x="624" y="3044"/>
              <a:ext cx="314" cy="318"/>
            </a:xfrm>
            <a:prstGeom prst="roundRect">
              <a:avLst>
                <a:gd name="adj" fmla="val 315"/>
              </a:avLst>
            </a:prstGeom>
            <a:solidFill>
              <a:srgbClr val="FFFFFF"/>
            </a:solidFill>
            <a:ln w="28440">
              <a:solidFill>
                <a:srgbClr val="339966"/>
              </a:solidFill>
              <a:miter lim="800000"/>
              <a:headEnd/>
              <a:tailEnd/>
            </a:ln>
            <a:effectLst/>
          </p:spPr>
          <p:txBody>
            <a:bodyPr wrap="none" anchor="ctr"/>
            <a:lstStyle/>
            <a:p>
              <a:endParaRPr lang="en-US"/>
            </a:p>
          </p:txBody>
        </p:sp>
        <p:cxnSp>
          <p:nvCxnSpPr>
            <p:cNvPr id="19483" name="AutoShape 27"/>
            <p:cNvCxnSpPr>
              <a:cxnSpLocks noChangeShapeType="1"/>
              <a:stCxn id="19484" idx="1"/>
              <a:endCxn id="19476" idx="5"/>
            </p:cNvCxnSpPr>
            <p:nvPr/>
          </p:nvCxnSpPr>
          <p:spPr bwMode="auto">
            <a:xfrm flipV="1">
              <a:off x="937" y="2364"/>
              <a:ext cx="584" cy="627"/>
            </a:xfrm>
            <a:prstGeom prst="straightConnector1">
              <a:avLst/>
            </a:prstGeom>
            <a:noFill/>
            <a:ln w="28440">
              <a:solidFill>
                <a:srgbClr val="339966"/>
              </a:solidFill>
              <a:miter lim="800000"/>
              <a:headEnd/>
              <a:tailEnd/>
            </a:ln>
            <a:effectLst/>
          </p:spPr>
        </p:cxnSp>
        <p:sp>
          <p:nvSpPr>
            <p:cNvPr id="19484" name="Freeform 28"/>
            <p:cNvSpPr>
              <a:spLocks noChangeArrowheads="1"/>
            </p:cNvSpPr>
            <p:nvPr/>
          </p:nvSpPr>
          <p:spPr bwMode="auto">
            <a:xfrm>
              <a:off x="624" y="2938"/>
              <a:ext cx="314" cy="106"/>
            </a:xfrm>
            <a:custGeom>
              <a:avLst/>
              <a:gdLst/>
              <a:ahLst/>
              <a:cxnLst>
                <a:cxn ang="0">
                  <a:pos x="0" y="468"/>
                </a:cxn>
                <a:cxn ang="0">
                  <a:pos x="1388" y="468"/>
                </a:cxn>
                <a:cxn ang="0">
                  <a:pos x="1041" y="0"/>
                </a:cxn>
                <a:cxn ang="0">
                  <a:pos x="347" y="0"/>
                </a:cxn>
                <a:cxn ang="0">
                  <a:pos x="0" y="468"/>
                </a:cxn>
              </a:cxnLst>
              <a:rect l="0" t="0" r="r" b="b"/>
              <a:pathLst>
                <a:path w="1389" h="469">
                  <a:moveTo>
                    <a:pt x="0" y="468"/>
                  </a:moveTo>
                  <a:lnTo>
                    <a:pt x="1388" y="468"/>
                  </a:lnTo>
                  <a:lnTo>
                    <a:pt x="1041" y="0"/>
                  </a:lnTo>
                  <a:lnTo>
                    <a:pt x="347" y="0"/>
                  </a:lnTo>
                  <a:lnTo>
                    <a:pt x="0" y="468"/>
                  </a:lnTo>
                </a:path>
              </a:pathLst>
            </a:custGeom>
            <a:solidFill>
              <a:srgbClr val="FFFFFF"/>
            </a:solidFill>
            <a:ln w="28440">
              <a:solidFill>
                <a:srgbClr val="339966"/>
              </a:solidFill>
              <a:round/>
              <a:headEnd/>
              <a:tailEnd/>
            </a:ln>
            <a:effectLst/>
          </p:spPr>
          <p:txBody>
            <a:bodyPr wrap="none" anchor="ctr"/>
            <a:lstStyle/>
            <a:p>
              <a:endParaRPr lang="en-US"/>
            </a:p>
          </p:txBody>
        </p:sp>
      </p:grpSp>
      <p:grpSp>
        <p:nvGrpSpPr>
          <p:cNvPr id="4" name="Group 29"/>
          <p:cNvGrpSpPr>
            <a:grpSpLocks/>
          </p:cNvGrpSpPr>
          <p:nvPr/>
        </p:nvGrpSpPr>
        <p:grpSpPr bwMode="auto">
          <a:xfrm>
            <a:off x="3581400" y="5105400"/>
            <a:ext cx="3971925" cy="249238"/>
            <a:chOff x="2256" y="3216"/>
            <a:chExt cx="2502" cy="157"/>
          </a:xfrm>
        </p:grpSpPr>
        <p:grpSp>
          <p:nvGrpSpPr>
            <p:cNvPr id="5" name="Group 30"/>
            <p:cNvGrpSpPr>
              <a:grpSpLocks/>
            </p:cNvGrpSpPr>
            <p:nvPr/>
          </p:nvGrpSpPr>
          <p:grpSpPr bwMode="auto">
            <a:xfrm>
              <a:off x="2403" y="3216"/>
              <a:ext cx="2207" cy="157"/>
              <a:chOff x="2403" y="3216"/>
              <a:chExt cx="2207" cy="157"/>
            </a:xfrm>
          </p:grpSpPr>
          <p:sp>
            <p:nvSpPr>
              <p:cNvPr id="19487" name="Line 31"/>
              <p:cNvSpPr>
                <a:spLocks noChangeShapeType="1"/>
              </p:cNvSpPr>
              <p:nvPr/>
            </p:nvSpPr>
            <p:spPr bwMode="auto">
              <a:xfrm>
                <a:off x="2403" y="3216"/>
                <a:ext cx="1" cy="158"/>
              </a:xfrm>
              <a:prstGeom prst="line">
                <a:avLst/>
              </a:prstGeom>
              <a:noFill/>
              <a:ln w="28440">
                <a:solidFill>
                  <a:srgbClr val="339966"/>
                </a:solidFill>
                <a:miter lim="800000"/>
                <a:headEnd/>
                <a:tailEnd/>
              </a:ln>
              <a:effectLst/>
            </p:spPr>
            <p:txBody>
              <a:bodyPr/>
              <a:lstStyle/>
              <a:p>
                <a:endParaRPr lang="en-US"/>
              </a:p>
            </p:txBody>
          </p:sp>
          <p:sp>
            <p:nvSpPr>
              <p:cNvPr id="19488" name="Line 32"/>
              <p:cNvSpPr>
                <a:spLocks noChangeShapeType="1"/>
              </p:cNvSpPr>
              <p:nvPr/>
            </p:nvSpPr>
            <p:spPr bwMode="auto">
              <a:xfrm>
                <a:off x="2550" y="3216"/>
                <a:ext cx="1" cy="158"/>
              </a:xfrm>
              <a:prstGeom prst="line">
                <a:avLst/>
              </a:prstGeom>
              <a:noFill/>
              <a:ln w="28440">
                <a:solidFill>
                  <a:srgbClr val="339966"/>
                </a:solidFill>
                <a:miter lim="800000"/>
                <a:headEnd/>
                <a:tailEnd/>
              </a:ln>
              <a:effectLst/>
            </p:spPr>
            <p:txBody>
              <a:bodyPr/>
              <a:lstStyle/>
              <a:p>
                <a:endParaRPr lang="en-US"/>
              </a:p>
            </p:txBody>
          </p:sp>
          <p:sp>
            <p:nvSpPr>
              <p:cNvPr id="19489" name="Line 33"/>
              <p:cNvSpPr>
                <a:spLocks noChangeShapeType="1"/>
              </p:cNvSpPr>
              <p:nvPr/>
            </p:nvSpPr>
            <p:spPr bwMode="auto">
              <a:xfrm>
                <a:off x="2697" y="3216"/>
                <a:ext cx="1" cy="158"/>
              </a:xfrm>
              <a:prstGeom prst="line">
                <a:avLst/>
              </a:prstGeom>
              <a:noFill/>
              <a:ln w="28440">
                <a:solidFill>
                  <a:srgbClr val="339966"/>
                </a:solidFill>
                <a:miter lim="800000"/>
                <a:headEnd/>
                <a:tailEnd/>
              </a:ln>
              <a:effectLst/>
            </p:spPr>
            <p:txBody>
              <a:bodyPr/>
              <a:lstStyle/>
              <a:p>
                <a:endParaRPr lang="en-US"/>
              </a:p>
            </p:txBody>
          </p:sp>
          <p:sp>
            <p:nvSpPr>
              <p:cNvPr id="19490" name="Line 34"/>
              <p:cNvSpPr>
                <a:spLocks noChangeShapeType="1"/>
              </p:cNvSpPr>
              <p:nvPr/>
            </p:nvSpPr>
            <p:spPr bwMode="auto">
              <a:xfrm>
                <a:off x="2844" y="3216"/>
                <a:ext cx="1" cy="158"/>
              </a:xfrm>
              <a:prstGeom prst="line">
                <a:avLst/>
              </a:prstGeom>
              <a:noFill/>
              <a:ln w="28440">
                <a:solidFill>
                  <a:srgbClr val="339966"/>
                </a:solidFill>
                <a:miter lim="800000"/>
                <a:headEnd/>
                <a:tailEnd/>
              </a:ln>
              <a:effectLst/>
            </p:spPr>
            <p:txBody>
              <a:bodyPr/>
              <a:lstStyle/>
              <a:p>
                <a:endParaRPr lang="en-US"/>
              </a:p>
            </p:txBody>
          </p:sp>
          <p:sp>
            <p:nvSpPr>
              <p:cNvPr id="19491" name="Line 35"/>
              <p:cNvSpPr>
                <a:spLocks noChangeShapeType="1"/>
              </p:cNvSpPr>
              <p:nvPr/>
            </p:nvSpPr>
            <p:spPr bwMode="auto">
              <a:xfrm>
                <a:off x="2991" y="3216"/>
                <a:ext cx="1" cy="158"/>
              </a:xfrm>
              <a:prstGeom prst="line">
                <a:avLst/>
              </a:prstGeom>
              <a:noFill/>
              <a:ln w="28440">
                <a:solidFill>
                  <a:srgbClr val="339966"/>
                </a:solidFill>
                <a:miter lim="800000"/>
                <a:headEnd/>
                <a:tailEnd/>
              </a:ln>
              <a:effectLst/>
            </p:spPr>
            <p:txBody>
              <a:bodyPr/>
              <a:lstStyle/>
              <a:p>
                <a:endParaRPr lang="en-US"/>
              </a:p>
            </p:txBody>
          </p:sp>
          <p:sp>
            <p:nvSpPr>
              <p:cNvPr id="19492" name="Line 36"/>
              <p:cNvSpPr>
                <a:spLocks noChangeShapeType="1"/>
              </p:cNvSpPr>
              <p:nvPr/>
            </p:nvSpPr>
            <p:spPr bwMode="auto">
              <a:xfrm>
                <a:off x="3139" y="3216"/>
                <a:ext cx="1" cy="158"/>
              </a:xfrm>
              <a:prstGeom prst="line">
                <a:avLst/>
              </a:prstGeom>
              <a:noFill/>
              <a:ln w="28440">
                <a:solidFill>
                  <a:srgbClr val="339966"/>
                </a:solidFill>
                <a:miter lim="800000"/>
                <a:headEnd/>
                <a:tailEnd/>
              </a:ln>
              <a:effectLst/>
            </p:spPr>
            <p:txBody>
              <a:bodyPr/>
              <a:lstStyle/>
              <a:p>
                <a:endParaRPr lang="en-US"/>
              </a:p>
            </p:txBody>
          </p:sp>
          <p:sp>
            <p:nvSpPr>
              <p:cNvPr id="19493" name="Line 37"/>
              <p:cNvSpPr>
                <a:spLocks noChangeShapeType="1"/>
              </p:cNvSpPr>
              <p:nvPr/>
            </p:nvSpPr>
            <p:spPr bwMode="auto">
              <a:xfrm>
                <a:off x="3286" y="3216"/>
                <a:ext cx="1" cy="158"/>
              </a:xfrm>
              <a:prstGeom prst="line">
                <a:avLst/>
              </a:prstGeom>
              <a:noFill/>
              <a:ln w="28440">
                <a:solidFill>
                  <a:srgbClr val="339966"/>
                </a:solidFill>
                <a:miter lim="800000"/>
                <a:headEnd/>
                <a:tailEnd/>
              </a:ln>
              <a:effectLst/>
            </p:spPr>
            <p:txBody>
              <a:bodyPr/>
              <a:lstStyle/>
              <a:p>
                <a:endParaRPr lang="en-US"/>
              </a:p>
            </p:txBody>
          </p:sp>
          <p:sp>
            <p:nvSpPr>
              <p:cNvPr id="19494" name="Line 38"/>
              <p:cNvSpPr>
                <a:spLocks noChangeShapeType="1"/>
              </p:cNvSpPr>
              <p:nvPr/>
            </p:nvSpPr>
            <p:spPr bwMode="auto">
              <a:xfrm>
                <a:off x="3433" y="3216"/>
                <a:ext cx="1" cy="158"/>
              </a:xfrm>
              <a:prstGeom prst="line">
                <a:avLst/>
              </a:prstGeom>
              <a:noFill/>
              <a:ln w="28440">
                <a:solidFill>
                  <a:srgbClr val="339966"/>
                </a:solidFill>
                <a:miter lim="800000"/>
                <a:headEnd/>
                <a:tailEnd/>
              </a:ln>
              <a:effectLst/>
            </p:spPr>
            <p:txBody>
              <a:bodyPr/>
              <a:lstStyle/>
              <a:p>
                <a:endParaRPr lang="en-US"/>
              </a:p>
            </p:txBody>
          </p:sp>
          <p:sp>
            <p:nvSpPr>
              <p:cNvPr id="19495" name="Line 39"/>
              <p:cNvSpPr>
                <a:spLocks noChangeShapeType="1"/>
              </p:cNvSpPr>
              <p:nvPr/>
            </p:nvSpPr>
            <p:spPr bwMode="auto">
              <a:xfrm>
                <a:off x="3581" y="3216"/>
                <a:ext cx="1" cy="158"/>
              </a:xfrm>
              <a:prstGeom prst="line">
                <a:avLst/>
              </a:prstGeom>
              <a:noFill/>
              <a:ln w="28440">
                <a:solidFill>
                  <a:srgbClr val="339966"/>
                </a:solidFill>
                <a:miter lim="800000"/>
                <a:headEnd/>
                <a:tailEnd/>
              </a:ln>
              <a:effectLst/>
            </p:spPr>
            <p:txBody>
              <a:bodyPr/>
              <a:lstStyle/>
              <a:p>
                <a:endParaRPr lang="en-US"/>
              </a:p>
            </p:txBody>
          </p:sp>
          <p:sp>
            <p:nvSpPr>
              <p:cNvPr id="19496" name="Line 40"/>
              <p:cNvSpPr>
                <a:spLocks noChangeShapeType="1"/>
              </p:cNvSpPr>
              <p:nvPr/>
            </p:nvSpPr>
            <p:spPr bwMode="auto">
              <a:xfrm>
                <a:off x="3728" y="3216"/>
                <a:ext cx="1" cy="158"/>
              </a:xfrm>
              <a:prstGeom prst="line">
                <a:avLst/>
              </a:prstGeom>
              <a:noFill/>
              <a:ln w="28440">
                <a:solidFill>
                  <a:srgbClr val="339966"/>
                </a:solidFill>
                <a:miter lim="800000"/>
                <a:headEnd/>
                <a:tailEnd/>
              </a:ln>
              <a:effectLst/>
            </p:spPr>
            <p:txBody>
              <a:bodyPr/>
              <a:lstStyle/>
              <a:p>
                <a:endParaRPr lang="en-US"/>
              </a:p>
            </p:txBody>
          </p:sp>
          <p:sp>
            <p:nvSpPr>
              <p:cNvPr id="19497" name="Line 41"/>
              <p:cNvSpPr>
                <a:spLocks noChangeShapeType="1"/>
              </p:cNvSpPr>
              <p:nvPr/>
            </p:nvSpPr>
            <p:spPr bwMode="auto">
              <a:xfrm>
                <a:off x="3874" y="3216"/>
                <a:ext cx="1" cy="158"/>
              </a:xfrm>
              <a:prstGeom prst="line">
                <a:avLst/>
              </a:prstGeom>
              <a:noFill/>
              <a:ln w="28440">
                <a:solidFill>
                  <a:srgbClr val="339966"/>
                </a:solidFill>
                <a:miter lim="800000"/>
                <a:headEnd/>
                <a:tailEnd/>
              </a:ln>
              <a:effectLst/>
            </p:spPr>
            <p:txBody>
              <a:bodyPr/>
              <a:lstStyle/>
              <a:p>
                <a:endParaRPr lang="en-US"/>
              </a:p>
            </p:txBody>
          </p:sp>
          <p:sp>
            <p:nvSpPr>
              <p:cNvPr id="19498" name="Line 42"/>
              <p:cNvSpPr>
                <a:spLocks noChangeShapeType="1"/>
              </p:cNvSpPr>
              <p:nvPr/>
            </p:nvSpPr>
            <p:spPr bwMode="auto">
              <a:xfrm>
                <a:off x="4022" y="3216"/>
                <a:ext cx="1" cy="158"/>
              </a:xfrm>
              <a:prstGeom prst="line">
                <a:avLst/>
              </a:prstGeom>
              <a:noFill/>
              <a:ln w="28440">
                <a:solidFill>
                  <a:srgbClr val="339966"/>
                </a:solidFill>
                <a:miter lim="800000"/>
                <a:headEnd/>
                <a:tailEnd/>
              </a:ln>
              <a:effectLst/>
            </p:spPr>
            <p:txBody>
              <a:bodyPr/>
              <a:lstStyle/>
              <a:p>
                <a:endParaRPr lang="en-US"/>
              </a:p>
            </p:txBody>
          </p:sp>
          <p:sp>
            <p:nvSpPr>
              <p:cNvPr id="19499" name="Line 43"/>
              <p:cNvSpPr>
                <a:spLocks noChangeShapeType="1"/>
              </p:cNvSpPr>
              <p:nvPr/>
            </p:nvSpPr>
            <p:spPr bwMode="auto">
              <a:xfrm>
                <a:off x="4169" y="3216"/>
                <a:ext cx="1" cy="158"/>
              </a:xfrm>
              <a:prstGeom prst="line">
                <a:avLst/>
              </a:prstGeom>
              <a:noFill/>
              <a:ln w="28440">
                <a:solidFill>
                  <a:srgbClr val="339966"/>
                </a:solidFill>
                <a:miter lim="800000"/>
                <a:headEnd/>
                <a:tailEnd/>
              </a:ln>
              <a:effectLst/>
            </p:spPr>
            <p:txBody>
              <a:bodyPr/>
              <a:lstStyle/>
              <a:p>
                <a:endParaRPr lang="en-US"/>
              </a:p>
            </p:txBody>
          </p:sp>
          <p:sp>
            <p:nvSpPr>
              <p:cNvPr id="19500" name="Line 44"/>
              <p:cNvSpPr>
                <a:spLocks noChangeShapeType="1"/>
              </p:cNvSpPr>
              <p:nvPr/>
            </p:nvSpPr>
            <p:spPr bwMode="auto">
              <a:xfrm>
                <a:off x="4316" y="3216"/>
                <a:ext cx="1" cy="158"/>
              </a:xfrm>
              <a:prstGeom prst="line">
                <a:avLst/>
              </a:prstGeom>
              <a:noFill/>
              <a:ln w="28440">
                <a:solidFill>
                  <a:srgbClr val="339966"/>
                </a:solidFill>
                <a:miter lim="800000"/>
                <a:headEnd/>
                <a:tailEnd/>
              </a:ln>
              <a:effectLst/>
            </p:spPr>
            <p:txBody>
              <a:bodyPr/>
              <a:lstStyle/>
              <a:p>
                <a:endParaRPr lang="en-US"/>
              </a:p>
            </p:txBody>
          </p:sp>
          <p:sp>
            <p:nvSpPr>
              <p:cNvPr id="19501" name="Line 45"/>
              <p:cNvSpPr>
                <a:spLocks noChangeShapeType="1"/>
              </p:cNvSpPr>
              <p:nvPr/>
            </p:nvSpPr>
            <p:spPr bwMode="auto">
              <a:xfrm>
                <a:off x="4464" y="3216"/>
                <a:ext cx="1" cy="158"/>
              </a:xfrm>
              <a:prstGeom prst="line">
                <a:avLst/>
              </a:prstGeom>
              <a:noFill/>
              <a:ln w="28440">
                <a:solidFill>
                  <a:srgbClr val="339966"/>
                </a:solidFill>
                <a:miter lim="800000"/>
                <a:headEnd/>
                <a:tailEnd/>
              </a:ln>
              <a:effectLst/>
            </p:spPr>
            <p:txBody>
              <a:bodyPr/>
              <a:lstStyle/>
              <a:p>
                <a:endParaRPr lang="en-US"/>
              </a:p>
            </p:txBody>
          </p:sp>
          <p:sp>
            <p:nvSpPr>
              <p:cNvPr id="19502" name="Line 46"/>
              <p:cNvSpPr>
                <a:spLocks noChangeShapeType="1"/>
              </p:cNvSpPr>
              <p:nvPr/>
            </p:nvSpPr>
            <p:spPr bwMode="auto">
              <a:xfrm>
                <a:off x="4610" y="3216"/>
                <a:ext cx="1" cy="158"/>
              </a:xfrm>
              <a:prstGeom prst="line">
                <a:avLst/>
              </a:prstGeom>
              <a:noFill/>
              <a:ln w="28440">
                <a:solidFill>
                  <a:srgbClr val="339966"/>
                </a:solidFill>
                <a:miter lim="800000"/>
                <a:headEnd/>
                <a:tailEnd/>
              </a:ln>
              <a:effectLst/>
            </p:spPr>
            <p:txBody>
              <a:bodyPr/>
              <a:lstStyle/>
              <a:p>
                <a:endParaRPr lang="en-US"/>
              </a:p>
            </p:txBody>
          </p:sp>
        </p:grpSp>
        <p:sp>
          <p:nvSpPr>
            <p:cNvPr id="19503" name="Line 47"/>
            <p:cNvSpPr>
              <a:spLocks noChangeShapeType="1"/>
            </p:cNvSpPr>
            <p:nvPr/>
          </p:nvSpPr>
          <p:spPr bwMode="auto">
            <a:xfrm>
              <a:off x="2256" y="3343"/>
              <a:ext cx="2503" cy="1"/>
            </a:xfrm>
            <a:prstGeom prst="line">
              <a:avLst/>
            </a:prstGeom>
            <a:noFill/>
            <a:ln w="28440">
              <a:solidFill>
                <a:srgbClr val="339966"/>
              </a:solidFill>
              <a:miter lim="800000"/>
              <a:headEnd/>
              <a:tailEnd/>
            </a:ln>
            <a:effectLst/>
          </p:spPr>
          <p:txBody>
            <a:bodyPr/>
            <a:lstStyle/>
            <a:p>
              <a:endParaRPr lang="en-US"/>
            </a:p>
          </p:txBody>
        </p:sp>
        <p:sp>
          <p:nvSpPr>
            <p:cNvPr id="19504" name="Line 48"/>
            <p:cNvSpPr>
              <a:spLocks noChangeShapeType="1"/>
            </p:cNvSpPr>
            <p:nvPr/>
          </p:nvSpPr>
          <p:spPr bwMode="auto">
            <a:xfrm>
              <a:off x="2256" y="3248"/>
              <a:ext cx="2503" cy="1"/>
            </a:xfrm>
            <a:prstGeom prst="line">
              <a:avLst/>
            </a:prstGeom>
            <a:noFill/>
            <a:ln w="28440">
              <a:solidFill>
                <a:srgbClr val="339966"/>
              </a:solidFill>
              <a:miter lim="800000"/>
              <a:headEnd/>
              <a:tailEnd/>
            </a:ln>
            <a:effectLst/>
          </p:spPr>
          <p:txBody>
            <a:bodyPr/>
            <a:lstStyle/>
            <a:p>
              <a:endParaRPr lang="en-US"/>
            </a:p>
          </p:txBody>
        </p:sp>
      </p:grpSp>
      <p:sp>
        <p:nvSpPr>
          <p:cNvPr id="19505" name="Freeform 49"/>
          <p:cNvSpPr>
            <a:spLocks noChangeArrowheads="1"/>
          </p:cNvSpPr>
          <p:nvPr/>
        </p:nvSpPr>
        <p:spPr bwMode="auto">
          <a:xfrm>
            <a:off x="7086600" y="1981200"/>
            <a:ext cx="933450" cy="4040188"/>
          </a:xfrm>
          <a:custGeom>
            <a:avLst/>
            <a:gdLst/>
            <a:ahLst/>
            <a:cxnLst>
              <a:cxn ang="0">
                <a:pos x="0" y="0"/>
              </a:cxn>
              <a:cxn ang="0">
                <a:pos x="649" y="1122"/>
              </a:cxn>
              <a:cxn ang="0">
                <a:pos x="2594" y="3927"/>
              </a:cxn>
              <a:cxn ang="0">
                <a:pos x="649" y="11220"/>
              </a:cxn>
            </a:cxnLst>
            <a:rect l="0" t="0" r="r" b="b"/>
            <a:pathLst>
              <a:path w="2595" h="11221">
                <a:moveTo>
                  <a:pt x="0" y="0"/>
                </a:moveTo>
                <a:cubicBezTo>
                  <a:pt x="109" y="233"/>
                  <a:pt x="217" y="467"/>
                  <a:pt x="649" y="1122"/>
                </a:cubicBezTo>
                <a:cubicBezTo>
                  <a:pt x="1081" y="1777"/>
                  <a:pt x="2594" y="2244"/>
                  <a:pt x="2594" y="3927"/>
                </a:cubicBezTo>
                <a:cubicBezTo>
                  <a:pt x="2594" y="5610"/>
                  <a:pt x="1622" y="8415"/>
                  <a:pt x="649" y="11220"/>
                </a:cubicBezTo>
              </a:path>
            </a:pathLst>
          </a:custGeom>
          <a:noFill/>
          <a:ln w="28440">
            <a:solidFill>
              <a:srgbClr val="339966"/>
            </a:solidFill>
            <a:round/>
            <a:headEnd/>
            <a:tailEnd/>
          </a:ln>
          <a:effectLst/>
        </p:spPr>
        <p:txBody>
          <a:bodyPr wrap="none" anchor="ctr"/>
          <a:lstStyle/>
          <a:p>
            <a:endParaRPr lang="en-US"/>
          </a:p>
        </p:txBody>
      </p:sp>
      <p:sp>
        <p:nvSpPr>
          <p:cNvPr id="19506" name="Line 50"/>
          <p:cNvSpPr>
            <a:spLocks noChangeShapeType="1"/>
          </p:cNvSpPr>
          <p:nvPr/>
        </p:nvSpPr>
        <p:spPr bwMode="auto">
          <a:xfrm>
            <a:off x="7086600" y="5715000"/>
            <a:ext cx="381000" cy="152400"/>
          </a:xfrm>
          <a:prstGeom prst="line">
            <a:avLst/>
          </a:prstGeom>
          <a:noFill/>
          <a:ln w="28440">
            <a:solidFill>
              <a:srgbClr val="00CC99"/>
            </a:solidFill>
            <a:miter lim="800000"/>
            <a:headEnd/>
            <a:tailEnd/>
          </a:ln>
          <a:effectLst/>
        </p:spPr>
        <p:txBody>
          <a:bodyPr/>
          <a:lstStyle/>
          <a:p>
            <a:endParaRPr lang="en-US"/>
          </a:p>
        </p:txBody>
      </p:sp>
      <p:sp>
        <p:nvSpPr>
          <p:cNvPr id="19507" name="Line 51"/>
          <p:cNvSpPr>
            <a:spLocks noChangeShapeType="1"/>
          </p:cNvSpPr>
          <p:nvPr/>
        </p:nvSpPr>
        <p:spPr bwMode="auto">
          <a:xfrm>
            <a:off x="7162800" y="5486400"/>
            <a:ext cx="381000" cy="152400"/>
          </a:xfrm>
          <a:prstGeom prst="line">
            <a:avLst/>
          </a:prstGeom>
          <a:noFill/>
          <a:ln w="28440">
            <a:solidFill>
              <a:srgbClr val="00CC99"/>
            </a:solidFill>
            <a:miter lim="800000"/>
            <a:headEnd/>
            <a:tailEnd/>
          </a:ln>
          <a:effectLst/>
        </p:spPr>
        <p:txBody>
          <a:bodyPr/>
          <a:lstStyle/>
          <a:p>
            <a:endParaRPr lang="en-US"/>
          </a:p>
        </p:txBody>
      </p:sp>
      <p:sp>
        <p:nvSpPr>
          <p:cNvPr id="19508" name="Line 52"/>
          <p:cNvSpPr>
            <a:spLocks noChangeShapeType="1"/>
          </p:cNvSpPr>
          <p:nvPr/>
        </p:nvSpPr>
        <p:spPr bwMode="auto">
          <a:xfrm>
            <a:off x="7239000" y="5257800"/>
            <a:ext cx="381000" cy="152400"/>
          </a:xfrm>
          <a:prstGeom prst="line">
            <a:avLst/>
          </a:prstGeom>
          <a:noFill/>
          <a:ln w="28440">
            <a:solidFill>
              <a:srgbClr val="00CC99"/>
            </a:solidFill>
            <a:miter lim="800000"/>
            <a:headEnd/>
            <a:tailEnd/>
          </a:ln>
          <a:effectLst/>
        </p:spPr>
        <p:txBody>
          <a:bodyPr/>
          <a:lstStyle/>
          <a:p>
            <a:endParaRPr lang="en-US"/>
          </a:p>
        </p:txBody>
      </p:sp>
      <p:sp>
        <p:nvSpPr>
          <p:cNvPr id="19509" name="Line 53"/>
          <p:cNvSpPr>
            <a:spLocks noChangeShapeType="1"/>
          </p:cNvSpPr>
          <p:nvPr/>
        </p:nvSpPr>
        <p:spPr bwMode="auto">
          <a:xfrm>
            <a:off x="7315200" y="5029200"/>
            <a:ext cx="381000" cy="152400"/>
          </a:xfrm>
          <a:prstGeom prst="line">
            <a:avLst/>
          </a:prstGeom>
          <a:noFill/>
          <a:ln w="28440">
            <a:solidFill>
              <a:srgbClr val="00CC99"/>
            </a:solidFill>
            <a:miter lim="800000"/>
            <a:headEnd/>
            <a:tailEnd/>
          </a:ln>
          <a:effectLst/>
        </p:spPr>
        <p:txBody>
          <a:bodyPr/>
          <a:lstStyle/>
          <a:p>
            <a:endParaRPr lang="en-US"/>
          </a:p>
        </p:txBody>
      </p:sp>
      <p:sp>
        <p:nvSpPr>
          <p:cNvPr id="19510" name="Line 54"/>
          <p:cNvSpPr>
            <a:spLocks noChangeShapeType="1"/>
          </p:cNvSpPr>
          <p:nvPr/>
        </p:nvSpPr>
        <p:spPr bwMode="auto">
          <a:xfrm>
            <a:off x="7391400" y="4800600"/>
            <a:ext cx="381000" cy="152400"/>
          </a:xfrm>
          <a:prstGeom prst="line">
            <a:avLst/>
          </a:prstGeom>
          <a:noFill/>
          <a:ln w="28440">
            <a:solidFill>
              <a:srgbClr val="00CC99"/>
            </a:solidFill>
            <a:miter lim="800000"/>
            <a:headEnd/>
            <a:tailEnd/>
          </a:ln>
          <a:effectLst/>
        </p:spPr>
        <p:txBody>
          <a:bodyPr/>
          <a:lstStyle/>
          <a:p>
            <a:endParaRPr lang="en-US"/>
          </a:p>
        </p:txBody>
      </p:sp>
      <p:sp>
        <p:nvSpPr>
          <p:cNvPr id="19511" name="Line 55"/>
          <p:cNvSpPr>
            <a:spLocks noChangeShapeType="1"/>
          </p:cNvSpPr>
          <p:nvPr/>
        </p:nvSpPr>
        <p:spPr bwMode="auto">
          <a:xfrm>
            <a:off x="7467600" y="4572000"/>
            <a:ext cx="381000" cy="152400"/>
          </a:xfrm>
          <a:prstGeom prst="line">
            <a:avLst/>
          </a:prstGeom>
          <a:noFill/>
          <a:ln w="28440">
            <a:solidFill>
              <a:srgbClr val="00CC99"/>
            </a:solidFill>
            <a:miter lim="800000"/>
            <a:headEnd/>
            <a:tailEnd/>
          </a:ln>
          <a:effectLst/>
        </p:spPr>
        <p:txBody>
          <a:bodyPr/>
          <a:lstStyle/>
          <a:p>
            <a:endParaRPr lang="en-US"/>
          </a:p>
        </p:txBody>
      </p:sp>
      <p:sp>
        <p:nvSpPr>
          <p:cNvPr id="19512" name="Line 56"/>
          <p:cNvSpPr>
            <a:spLocks noChangeShapeType="1"/>
          </p:cNvSpPr>
          <p:nvPr/>
        </p:nvSpPr>
        <p:spPr bwMode="auto">
          <a:xfrm>
            <a:off x="7543800" y="4343400"/>
            <a:ext cx="381000" cy="152400"/>
          </a:xfrm>
          <a:prstGeom prst="line">
            <a:avLst/>
          </a:prstGeom>
          <a:noFill/>
          <a:ln w="28440">
            <a:solidFill>
              <a:srgbClr val="00CC99"/>
            </a:solidFill>
            <a:miter lim="800000"/>
            <a:headEnd/>
            <a:tailEnd/>
          </a:ln>
          <a:effectLst/>
        </p:spPr>
        <p:txBody>
          <a:bodyPr/>
          <a:lstStyle/>
          <a:p>
            <a:endParaRPr lang="en-US"/>
          </a:p>
        </p:txBody>
      </p:sp>
      <p:sp>
        <p:nvSpPr>
          <p:cNvPr id="19513" name="Line 57"/>
          <p:cNvSpPr>
            <a:spLocks noChangeShapeType="1"/>
          </p:cNvSpPr>
          <p:nvPr/>
        </p:nvSpPr>
        <p:spPr bwMode="auto">
          <a:xfrm>
            <a:off x="7594600" y="4114800"/>
            <a:ext cx="381000" cy="152400"/>
          </a:xfrm>
          <a:prstGeom prst="line">
            <a:avLst/>
          </a:prstGeom>
          <a:noFill/>
          <a:ln w="28440">
            <a:solidFill>
              <a:srgbClr val="00CC99"/>
            </a:solidFill>
            <a:miter lim="800000"/>
            <a:headEnd/>
            <a:tailEnd/>
          </a:ln>
          <a:effectLst/>
        </p:spPr>
        <p:txBody>
          <a:bodyPr/>
          <a:lstStyle/>
          <a:p>
            <a:endParaRPr lang="en-US"/>
          </a:p>
        </p:txBody>
      </p:sp>
      <p:sp>
        <p:nvSpPr>
          <p:cNvPr id="19514" name="Line 58"/>
          <p:cNvSpPr>
            <a:spLocks noChangeShapeType="1"/>
          </p:cNvSpPr>
          <p:nvPr/>
        </p:nvSpPr>
        <p:spPr bwMode="auto">
          <a:xfrm>
            <a:off x="7620000" y="3886200"/>
            <a:ext cx="381000" cy="152400"/>
          </a:xfrm>
          <a:prstGeom prst="line">
            <a:avLst/>
          </a:prstGeom>
          <a:noFill/>
          <a:ln w="28440">
            <a:solidFill>
              <a:srgbClr val="00CC99"/>
            </a:solidFill>
            <a:miter lim="800000"/>
            <a:headEnd/>
            <a:tailEnd/>
          </a:ln>
          <a:effectLst/>
        </p:spPr>
        <p:txBody>
          <a:bodyPr/>
          <a:lstStyle/>
          <a:p>
            <a:endParaRPr lang="en-US"/>
          </a:p>
        </p:txBody>
      </p:sp>
      <p:sp>
        <p:nvSpPr>
          <p:cNvPr id="19515" name="Line 59"/>
          <p:cNvSpPr>
            <a:spLocks noChangeShapeType="1"/>
          </p:cNvSpPr>
          <p:nvPr/>
        </p:nvSpPr>
        <p:spPr bwMode="auto">
          <a:xfrm>
            <a:off x="7683500" y="3670300"/>
            <a:ext cx="393700" cy="139700"/>
          </a:xfrm>
          <a:prstGeom prst="line">
            <a:avLst/>
          </a:prstGeom>
          <a:noFill/>
          <a:ln w="28440">
            <a:solidFill>
              <a:srgbClr val="00CC99"/>
            </a:solidFill>
            <a:miter lim="800000"/>
            <a:headEnd/>
            <a:tailEnd/>
          </a:ln>
          <a:effectLst/>
        </p:spPr>
        <p:txBody>
          <a:bodyPr/>
          <a:lstStyle/>
          <a:p>
            <a:endParaRPr lang="en-US"/>
          </a:p>
        </p:txBody>
      </p:sp>
      <p:sp>
        <p:nvSpPr>
          <p:cNvPr id="19516" name="Line 60"/>
          <p:cNvSpPr>
            <a:spLocks noChangeShapeType="1"/>
          </p:cNvSpPr>
          <p:nvPr/>
        </p:nvSpPr>
        <p:spPr bwMode="auto">
          <a:xfrm>
            <a:off x="7720013" y="3563938"/>
            <a:ext cx="400050" cy="36512"/>
          </a:xfrm>
          <a:prstGeom prst="line">
            <a:avLst/>
          </a:prstGeom>
          <a:noFill/>
          <a:ln w="28440">
            <a:solidFill>
              <a:srgbClr val="00CC99"/>
            </a:solidFill>
            <a:miter lim="800000"/>
            <a:headEnd/>
            <a:tailEnd/>
          </a:ln>
          <a:effectLst/>
        </p:spPr>
        <p:txBody>
          <a:bodyPr/>
          <a:lstStyle/>
          <a:p>
            <a:endParaRPr lang="en-US"/>
          </a:p>
        </p:txBody>
      </p:sp>
      <p:sp>
        <p:nvSpPr>
          <p:cNvPr id="19517" name="Line 61"/>
          <p:cNvSpPr>
            <a:spLocks noChangeShapeType="1"/>
          </p:cNvSpPr>
          <p:nvPr/>
        </p:nvSpPr>
        <p:spPr bwMode="auto">
          <a:xfrm flipV="1">
            <a:off x="7718425" y="3357563"/>
            <a:ext cx="387350" cy="31750"/>
          </a:xfrm>
          <a:prstGeom prst="line">
            <a:avLst/>
          </a:prstGeom>
          <a:noFill/>
          <a:ln w="28440">
            <a:solidFill>
              <a:srgbClr val="00CC99"/>
            </a:solidFill>
            <a:miter lim="800000"/>
            <a:headEnd/>
            <a:tailEnd/>
          </a:ln>
          <a:effectLst/>
        </p:spPr>
        <p:txBody>
          <a:bodyPr/>
          <a:lstStyle/>
          <a:p>
            <a:endParaRPr lang="en-US"/>
          </a:p>
        </p:txBody>
      </p:sp>
      <p:sp>
        <p:nvSpPr>
          <p:cNvPr id="19518" name="Line 62"/>
          <p:cNvSpPr>
            <a:spLocks noChangeShapeType="1"/>
          </p:cNvSpPr>
          <p:nvPr/>
        </p:nvSpPr>
        <p:spPr bwMode="auto">
          <a:xfrm flipV="1">
            <a:off x="7666038" y="3119438"/>
            <a:ext cx="425450" cy="82550"/>
          </a:xfrm>
          <a:prstGeom prst="line">
            <a:avLst/>
          </a:prstGeom>
          <a:noFill/>
          <a:ln w="28440">
            <a:solidFill>
              <a:srgbClr val="00CC99"/>
            </a:solidFill>
            <a:miter lim="800000"/>
            <a:headEnd/>
            <a:tailEnd/>
          </a:ln>
          <a:effectLst/>
        </p:spPr>
        <p:txBody>
          <a:bodyPr/>
          <a:lstStyle/>
          <a:p>
            <a:endParaRPr lang="en-US"/>
          </a:p>
        </p:txBody>
      </p:sp>
      <p:sp>
        <p:nvSpPr>
          <p:cNvPr id="19519" name="Line 63"/>
          <p:cNvSpPr>
            <a:spLocks noChangeShapeType="1"/>
          </p:cNvSpPr>
          <p:nvPr/>
        </p:nvSpPr>
        <p:spPr bwMode="auto">
          <a:xfrm flipV="1">
            <a:off x="7612063" y="2876550"/>
            <a:ext cx="274637" cy="131763"/>
          </a:xfrm>
          <a:prstGeom prst="line">
            <a:avLst/>
          </a:prstGeom>
          <a:noFill/>
          <a:ln w="28440">
            <a:solidFill>
              <a:srgbClr val="00CC99"/>
            </a:solidFill>
            <a:miter lim="800000"/>
            <a:headEnd/>
            <a:tailEnd/>
          </a:ln>
          <a:effectLst/>
        </p:spPr>
        <p:txBody>
          <a:bodyPr/>
          <a:lstStyle/>
          <a:p>
            <a:endParaRPr lang="en-US"/>
          </a:p>
        </p:txBody>
      </p:sp>
      <p:sp>
        <p:nvSpPr>
          <p:cNvPr id="19520" name="Line 64"/>
          <p:cNvSpPr>
            <a:spLocks noChangeShapeType="1"/>
          </p:cNvSpPr>
          <p:nvPr/>
        </p:nvSpPr>
        <p:spPr bwMode="auto">
          <a:xfrm flipV="1">
            <a:off x="7473950" y="2698750"/>
            <a:ext cx="336550" cy="144463"/>
          </a:xfrm>
          <a:prstGeom prst="line">
            <a:avLst/>
          </a:prstGeom>
          <a:noFill/>
          <a:ln w="28440">
            <a:solidFill>
              <a:srgbClr val="00CC99"/>
            </a:solidFill>
            <a:miter lim="800000"/>
            <a:headEnd/>
            <a:tailEnd/>
          </a:ln>
          <a:effectLst/>
        </p:spPr>
        <p:txBody>
          <a:bodyPr/>
          <a:lstStyle/>
          <a:p>
            <a:endParaRPr lang="en-US"/>
          </a:p>
        </p:txBody>
      </p:sp>
      <p:sp>
        <p:nvSpPr>
          <p:cNvPr id="19521" name="Line 65"/>
          <p:cNvSpPr>
            <a:spLocks noChangeShapeType="1"/>
          </p:cNvSpPr>
          <p:nvPr/>
        </p:nvSpPr>
        <p:spPr bwMode="auto">
          <a:xfrm flipV="1">
            <a:off x="7239000" y="2562225"/>
            <a:ext cx="336550" cy="144463"/>
          </a:xfrm>
          <a:prstGeom prst="line">
            <a:avLst/>
          </a:prstGeom>
          <a:noFill/>
          <a:ln w="28440">
            <a:solidFill>
              <a:srgbClr val="00CC99"/>
            </a:solidFill>
            <a:miter lim="800000"/>
            <a:headEnd/>
            <a:tailEnd/>
          </a:ln>
          <a:effectLst/>
        </p:spPr>
        <p:txBody>
          <a:bodyPr/>
          <a:lstStyle/>
          <a:p>
            <a:endParaRPr lang="en-US"/>
          </a:p>
        </p:txBody>
      </p:sp>
      <p:sp>
        <p:nvSpPr>
          <p:cNvPr id="19522" name="Line 66"/>
          <p:cNvSpPr>
            <a:spLocks noChangeShapeType="1"/>
          </p:cNvSpPr>
          <p:nvPr/>
        </p:nvSpPr>
        <p:spPr bwMode="auto">
          <a:xfrm flipV="1">
            <a:off x="7078663" y="2389188"/>
            <a:ext cx="336550" cy="144462"/>
          </a:xfrm>
          <a:prstGeom prst="line">
            <a:avLst/>
          </a:prstGeom>
          <a:noFill/>
          <a:ln w="28440">
            <a:solidFill>
              <a:srgbClr val="00CC99"/>
            </a:solidFill>
            <a:miter lim="800000"/>
            <a:headEnd/>
            <a:tailEnd/>
          </a:ln>
          <a:effectLst/>
        </p:spPr>
        <p:txBody>
          <a:bodyPr/>
          <a:lstStyle/>
          <a:p>
            <a:endParaRPr lang="en-US"/>
          </a:p>
        </p:txBody>
      </p:sp>
      <p:sp>
        <p:nvSpPr>
          <p:cNvPr id="19523" name="Line 67"/>
          <p:cNvSpPr>
            <a:spLocks noChangeShapeType="1"/>
          </p:cNvSpPr>
          <p:nvPr/>
        </p:nvSpPr>
        <p:spPr bwMode="auto">
          <a:xfrm flipV="1">
            <a:off x="6931025" y="2190750"/>
            <a:ext cx="336550" cy="144463"/>
          </a:xfrm>
          <a:prstGeom prst="line">
            <a:avLst/>
          </a:prstGeom>
          <a:noFill/>
          <a:ln w="28440">
            <a:solidFill>
              <a:srgbClr val="00CC99"/>
            </a:solidFill>
            <a:miter lim="800000"/>
            <a:headEnd/>
            <a:tailEnd/>
          </a:ln>
          <a:effectLst/>
        </p:spPr>
        <p:txBody>
          <a:bodyPr/>
          <a:lstStyle/>
          <a:p>
            <a:endParaRPr lang="en-US"/>
          </a:p>
        </p:txBody>
      </p:sp>
      <p:sp>
        <p:nvSpPr>
          <p:cNvPr id="19524" name="Line 68"/>
          <p:cNvSpPr>
            <a:spLocks noChangeShapeType="1"/>
          </p:cNvSpPr>
          <p:nvPr/>
        </p:nvSpPr>
        <p:spPr bwMode="auto">
          <a:xfrm flipV="1">
            <a:off x="6869113" y="2055813"/>
            <a:ext cx="336550" cy="144462"/>
          </a:xfrm>
          <a:prstGeom prst="line">
            <a:avLst/>
          </a:prstGeom>
          <a:noFill/>
          <a:ln w="28440">
            <a:solidFill>
              <a:srgbClr val="00CC99"/>
            </a:solidFill>
            <a:miter lim="800000"/>
            <a:headEnd/>
            <a:tailEnd/>
          </a:ln>
          <a:effectLst/>
        </p:spPr>
        <p:txBody>
          <a:bodyPr/>
          <a:lstStyle/>
          <a:p>
            <a:endParaRPr lang="en-US"/>
          </a:p>
        </p:txBody>
      </p:sp>
      <p:pic>
        <p:nvPicPr>
          <p:cNvPr id="19525" name="Picture 69"/>
          <p:cNvPicPr>
            <a:picLocks noChangeAspect="1" noChangeArrowheads="1"/>
          </p:cNvPicPr>
          <p:nvPr/>
        </p:nvPicPr>
        <p:blipFill>
          <a:blip r:embed="rId3" cstate="print"/>
          <a:srcRect/>
          <a:stretch>
            <a:fillRect/>
          </a:stretch>
        </p:blipFill>
        <p:spPr bwMode="auto">
          <a:xfrm>
            <a:off x="5064125" y="4762500"/>
            <a:ext cx="566738" cy="101917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xfrm>
            <a:off x="1676400" y="304800"/>
            <a:ext cx="7011988" cy="8397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t>Hold-up problem</a:t>
            </a:r>
          </a:p>
        </p:txBody>
      </p:sp>
      <p:grpSp>
        <p:nvGrpSpPr>
          <p:cNvPr id="2" name="Group 2"/>
          <p:cNvGrpSpPr>
            <a:grpSpLocks/>
          </p:cNvGrpSpPr>
          <p:nvPr/>
        </p:nvGrpSpPr>
        <p:grpSpPr bwMode="auto">
          <a:xfrm>
            <a:off x="5105400" y="2667000"/>
            <a:ext cx="3654425" cy="2541588"/>
            <a:chOff x="3216" y="1680"/>
            <a:chExt cx="2302" cy="1601"/>
          </a:xfrm>
        </p:grpSpPr>
        <p:grpSp>
          <p:nvGrpSpPr>
            <p:cNvPr id="3" name="Group 3"/>
            <p:cNvGrpSpPr>
              <a:grpSpLocks/>
            </p:cNvGrpSpPr>
            <p:nvPr/>
          </p:nvGrpSpPr>
          <p:grpSpPr bwMode="auto">
            <a:xfrm>
              <a:off x="3216" y="1806"/>
              <a:ext cx="617" cy="814"/>
              <a:chOff x="3216" y="1806"/>
              <a:chExt cx="617" cy="814"/>
            </a:xfrm>
          </p:grpSpPr>
          <p:sp>
            <p:nvSpPr>
              <p:cNvPr id="20484" name="Line 4"/>
              <p:cNvSpPr>
                <a:spLocks noChangeShapeType="1"/>
              </p:cNvSpPr>
              <p:nvPr/>
            </p:nvSpPr>
            <p:spPr bwMode="auto">
              <a:xfrm>
                <a:off x="3440" y="2620"/>
                <a:ext cx="392" cy="1"/>
              </a:xfrm>
              <a:prstGeom prst="line">
                <a:avLst/>
              </a:prstGeom>
              <a:noFill/>
              <a:ln w="19080">
                <a:solidFill>
                  <a:srgbClr val="FFFFFF"/>
                </a:solidFill>
                <a:miter lim="800000"/>
                <a:headEnd/>
                <a:tailEnd/>
              </a:ln>
              <a:effectLst/>
            </p:spPr>
            <p:txBody>
              <a:bodyPr/>
              <a:lstStyle/>
              <a:p>
                <a:endParaRPr lang="en-US"/>
              </a:p>
            </p:txBody>
          </p:sp>
          <p:sp>
            <p:nvSpPr>
              <p:cNvPr id="20485" name="Line 5"/>
              <p:cNvSpPr>
                <a:spLocks noChangeShapeType="1"/>
              </p:cNvSpPr>
              <p:nvPr/>
            </p:nvSpPr>
            <p:spPr bwMode="auto">
              <a:xfrm flipV="1">
                <a:off x="3440" y="2482"/>
                <a:ext cx="392" cy="140"/>
              </a:xfrm>
              <a:prstGeom prst="line">
                <a:avLst/>
              </a:prstGeom>
              <a:noFill/>
              <a:ln w="19080">
                <a:solidFill>
                  <a:srgbClr val="FFFFFF"/>
                </a:solidFill>
                <a:miter lim="800000"/>
                <a:headEnd/>
                <a:tailEnd/>
              </a:ln>
              <a:effectLst/>
            </p:spPr>
            <p:txBody>
              <a:bodyPr/>
              <a:lstStyle/>
              <a:p>
                <a:endParaRPr lang="en-US"/>
              </a:p>
            </p:txBody>
          </p:sp>
          <p:sp>
            <p:nvSpPr>
              <p:cNvPr id="20486" name="Line 6"/>
              <p:cNvSpPr>
                <a:spLocks noChangeShapeType="1"/>
              </p:cNvSpPr>
              <p:nvPr/>
            </p:nvSpPr>
            <p:spPr bwMode="auto">
              <a:xfrm flipH="1" flipV="1">
                <a:off x="3495" y="2482"/>
                <a:ext cx="340" cy="140"/>
              </a:xfrm>
              <a:prstGeom prst="line">
                <a:avLst/>
              </a:prstGeom>
              <a:noFill/>
              <a:ln w="19080">
                <a:solidFill>
                  <a:srgbClr val="FFFFFF"/>
                </a:solidFill>
                <a:miter lim="800000"/>
                <a:headEnd/>
                <a:tailEnd/>
              </a:ln>
              <a:effectLst/>
            </p:spPr>
            <p:txBody>
              <a:bodyPr/>
              <a:lstStyle/>
              <a:p>
                <a:endParaRPr lang="en-US"/>
              </a:p>
            </p:txBody>
          </p:sp>
          <p:sp>
            <p:nvSpPr>
              <p:cNvPr id="20487" name="Line 7"/>
              <p:cNvSpPr>
                <a:spLocks noChangeShapeType="1"/>
              </p:cNvSpPr>
              <p:nvPr/>
            </p:nvSpPr>
            <p:spPr bwMode="auto">
              <a:xfrm>
                <a:off x="3496" y="2484"/>
                <a:ext cx="336" cy="1"/>
              </a:xfrm>
              <a:prstGeom prst="line">
                <a:avLst/>
              </a:prstGeom>
              <a:noFill/>
              <a:ln w="19080">
                <a:solidFill>
                  <a:srgbClr val="FFFFFF"/>
                </a:solidFill>
                <a:miter lim="800000"/>
                <a:headEnd/>
                <a:tailEnd/>
              </a:ln>
              <a:effectLst/>
            </p:spPr>
            <p:txBody>
              <a:bodyPr/>
              <a:lstStyle/>
              <a:p>
                <a:endParaRPr lang="en-US"/>
              </a:p>
            </p:txBody>
          </p:sp>
          <p:sp>
            <p:nvSpPr>
              <p:cNvPr id="20488" name="Line 8"/>
              <p:cNvSpPr>
                <a:spLocks noChangeShapeType="1"/>
              </p:cNvSpPr>
              <p:nvPr/>
            </p:nvSpPr>
            <p:spPr bwMode="auto">
              <a:xfrm flipV="1">
                <a:off x="3496" y="2345"/>
                <a:ext cx="336" cy="140"/>
              </a:xfrm>
              <a:prstGeom prst="line">
                <a:avLst/>
              </a:prstGeom>
              <a:noFill/>
              <a:ln w="19080">
                <a:solidFill>
                  <a:srgbClr val="FFFFFF"/>
                </a:solidFill>
                <a:miter lim="800000"/>
                <a:headEnd/>
                <a:tailEnd/>
              </a:ln>
              <a:effectLst/>
            </p:spPr>
            <p:txBody>
              <a:bodyPr/>
              <a:lstStyle/>
              <a:p>
                <a:endParaRPr lang="en-US"/>
              </a:p>
            </p:txBody>
          </p:sp>
          <p:sp>
            <p:nvSpPr>
              <p:cNvPr id="20489" name="Line 9"/>
              <p:cNvSpPr>
                <a:spLocks noChangeShapeType="1"/>
              </p:cNvSpPr>
              <p:nvPr/>
            </p:nvSpPr>
            <p:spPr bwMode="auto">
              <a:xfrm flipH="1" flipV="1">
                <a:off x="3551" y="2345"/>
                <a:ext cx="284" cy="140"/>
              </a:xfrm>
              <a:prstGeom prst="line">
                <a:avLst/>
              </a:prstGeom>
              <a:noFill/>
              <a:ln w="19080">
                <a:solidFill>
                  <a:srgbClr val="FFFFFF"/>
                </a:solidFill>
                <a:miter lim="800000"/>
                <a:headEnd/>
                <a:tailEnd/>
              </a:ln>
              <a:effectLst/>
            </p:spPr>
            <p:txBody>
              <a:bodyPr/>
              <a:lstStyle/>
              <a:p>
                <a:endParaRPr lang="en-US"/>
              </a:p>
            </p:txBody>
          </p:sp>
          <p:sp>
            <p:nvSpPr>
              <p:cNvPr id="20490" name="Line 10"/>
              <p:cNvSpPr>
                <a:spLocks noChangeShapeType="1"/>
              </p:cNvSpPr>
              <p:nvPr/>
            </p:nvSpPr>
            <p:spPr bwMode="auto">
              <a:xfrm>
                <a:off x="3552" y="2349"/>
                <a:ext cx="280" cy="1"/>
              </a:xfrm>
              <a:prstGeom prst="line">
                <a:avLst/>
              </a:prstGeom>
              <a:noFill/>
              <a:ln w="19080">
                <a:solidFill>
                  <a:srgbClr val="FFFFFF"/>
                </a:solidFill>
                <a:miter lim="800000"/>
                <a:headEnd/>
                <a:tailEnd/>
              </a:ln>
              <a:effectLst/>
            </p:spPr>
            <p:txBody>
              <a:bodyPr/>
              <a:lstStyle/>
              <a:p>
                <a:endParaRPr lang="en-US"/>
              </a:p>
            </p:txBody>
          </p:sp>
          <p:sp>
            <p:nvSpPr>
              <p:cNvPr id="20491" name="Line 11"/>
              <p:cNvSpPr>
                <a:spLocks noChangeShapeType="1"/>
              </p:cNvSpPr>
              <p:nvPr/>
            </p:nvSpPr>
            <p:spPr bwMode="auto">
              <a:xfrm flipV="1">
                <a:off x="3552" y="2211"/>
                <a:ext cx="280" cy="139"/>
              </a:xfrm>
              <a:prstGeom prst="line">
                <a:avLst/>
              </a:prstGeom>
              <a:noFill/>
              <a:ln w="19080">
                <a:solidFill>
                  <a:srgbClr val="FFFFFF"/>
                </a:solidFill>
                <a:miter lim="800000"/>
                <a:headEnd/>
                <a:tailEnd/>
              </a:ln>
              <a:effectLst/>
            </p:spPr>
            <p:txBody>
              <a:bodyPr/>
              <a:lstStyle/>
              <a:p>
                <a:endParaRPr lang="en-US"/>
              </a:p>
            </p:txBody>
          </p:sp>
          <p:sp>
            <p:nvSpPr>
              <p:cNvPr id="20492" name="Line 12"/>
              <p:cNvSpPr>
                <a:spLocks noChangeShapeType="1"/>
              </p:cNvSpPr>
              <p:nvPr/>
            </p:nvSpPr>
            <p:spPr bwMode="auto">
              <a:xfrm flipH="1" flipV="1">
                <a:off x="3606" y="2211"/>
                <a:ext cx="229" cy="139"/>
              </a:xfrm>
              <a:prstGeom prst="line">
                <a:avLst/>
              </a:prstGeom>
              <a:noFill/>
              <a:ln w="19080">
                <a:solidFill>
                  <a:srgbClr val="FFFFFF"/>
                </a:solidFill>
                <a:miter lim="800000"/>
                <a:headEnd/>
                <a:tailEnd/>
              </a:ln>
              <a:effectLst/>
            </p:spPr>
            <p:txBody>
              <a:bodyPr/>
              <a:lstStyle/>
              <a:p>
                <a:endParaRPr lang="en-US"/>
              </a:p>
            </p:txBody>
          </p:sp>
          <p:sp>
            <p:nvSpPr>
              <p:cNvPr id="20493" name="Line 13"/>
              <p:cNvSpPr>
                <a:spLocks noChangeShapeType="1"/>
              </p:cNvSpPr>
              <p:nvPr/>
            </p:nvSpPr>
            <p:spPr bwMode="auto">
              <a:xfrm>
                <a:off x="3608" y="2213"/>
                <a:ext cx="225" cy="1"/>
              </a:xfrm>
              <a:prstGeom prst="line">
                <a:avLst/>
              </a:prstGeom>
              <a:noFill/>
              <a:ln w="19080">
                <a:solidFill>
                  <a:srgbClr val="FFFFFF"/>
                </a:solidFill>
                <a:miter lim="800000"/>
                <a:headEnd/>
                <a:tailEnd/>
              </a:ln>
              <a:effectLst/>
            </p:spPr>
            <p:txBody>
              <a:bodyPr/>
              <a:lstStyle/>
              <a:p>
                <a:endParaRPr lang="en-US"/>
              </a:p>
            </p:txBody>
          </p:sp>
          <p:sp>
            <p:nvSpPr>
              <p:cNvPr id="20494" name="Line 14"/>
              <p:cNvSpPr>
                <a:spLocks noChangeShapeType="1"/>
              </p:cNvSpPr>
              <p:nvPr/>
            </p:nvSpPr>
            <p:spPr bwMode="auto">
              <a:xfrm flipV="1">
                <a:off x="3440" y="2076"/>
                <a:ext cx="225" cy="546"/>
              </a:xfrm>
              <a:prstGeom prst="line">
                <a:avLst/>
              </a:prstGeom>
              <a:noFill/>
              <a:ln w="19080">
                <a:solidFill>
                  <a:srgbClr val="FFFFFF"/>
                </a:solidFill>
                <a:miter lim="800000"/>
                <a:headEnd/>
                <a:tailEnd/>
              </a:ln>
              <a:effectLst/>
            </p:spPr>
            <p:txBody>
              <a:bodyPr/>
              <a:lstStyle/>
              <a:p>
                <a:endParaRPr lang="en-US"/>
              </a:p>
            </p:txBody>
          </p:sp>
          <p:sp>
            <p:nvSpPr>
              <p:cNvPr id="20495" name="Line 15"/>
              <p:cNvSpPr>
                <a:spLocks noChangeShapeType="1"/>
              </p:cNvSpPr>
              <p:nvPr/>
            </p:nvSpPr>
            <p:spPr bwMode="auto">
              <a:xfrm flipV="1">
                <a:off x="3833" y="2076"/>
                <a:ext cx="1" cy="546"/>
              </a:xfrm>
              <a:prstGeom prst="line">
                <a:avLst/>
              </a:prstGeom>
              <a:noFill/>
              <a:ln w="19080">
                <a:solidFill>
                  <a:srgbClr val="FFFFFF"/>
                </a:solidFill>
                <a:miter lim="800000"/>
                <a:headEnd/>
                <a:tailEnd/>
              </a:ln>
              <a:effectLst/>
            </p:spPr>
            <p:txBody>
              <a:bodyPr/>
              <a:lstStyle/>
              <a:p>
                <a:endParaRPr lang="en-US"/>
              </a:p>
            </p:txBody>
          </p:sp>
          <p:sp>
            <p:nvSpPr>
              <p:cNvPr id="20496" name="Line 16"/>
              <p:cNvSpPr>
                <a:spLocks noChangeShapeType="1"/>
              </p:cNvSpPr>
              <p:nvPr/>
            </p:nvSpPr>
            <p:spPr bwMode="auto">
              <a:xfrm flipH="1" flipV="1">
                <a:off x="3662" y="2075"/>
                <a:ext cx="173" cy="140"/>
              </a:xfrm>
              <a:prstGeom prst="line">
                <a:avLst/>
              </a:prstGeom>
              <a:noFill/>
              <a:ln w="19080">
                <a:solidFill>
                  <a:srgbClr val="FFFFFF"/>
                </a:solidFill>
                <a:miter lim="800000"/>
                <a:headEnd/>
                <a:tailEnd/>
              </a:ln>
              <a:effectLst/>
            </p:spPr>
            <p:txBody>
              <a:bodyPr/>
              <a:lstStyle/>
              <a:p>
                <a:endParaRPr lang="en-US"/>
              </a:p>
            </p:txBody>
          </p:sp>
          <p:sp>
            <p:nvSpPr>
              <p:cNvPr id="20497" name="Line 17"/>
              <p:cNvSpPr>
                <a:spLocks noChangeShapeType="1"/>
              </p:cNvSpPr>
              <p:nvPr/>
            </p:nvSpPr>
            <p:spPr bwMode="auto">
              <a:xfrm>
                <a:off x="3664" y="2077"/>
                <a:ext cx="168" cy="1"/>
              </a:xfrm>
              <a:prstGeom prst="line">
                <a:avLst/>
              </a:prstGeom>
              <a:noFill/>
              <a:ln w="19080">
                <a:solidFill>
                  <a:srgbClr val="FFFFFF"/>
                </a:solidFill>
                <a:miter lim="800000"/>
                <a:headEnd/>
                <a:tailEnd/>
              </a:ln>
              <a:effectLst/>
            </p:spPr>
            <p:txBody>
              <a:bodyPr/>
              <a:lstStyle/>
              <a:p>
                <a:endParaRPr lang="en-US"/>
              </a:p>
            </p:txBody>
          </p:sp>
          <p:sp>
            <p:nvSpPr>
              <p:cNvPr id="20498" name="Line 18"/>
              <p:cNvSpPr>
                <a:spLocks noChangeShapeType="1"/>
              </p:cNvSpPr>
              <p:nvPr/>
            </p:nvSpPr>
            <p:spPr bwMode="auto">
              <a:xfrm flipH="1">
                <a:off x="3606" y="2077"/>
                <a:ext cx="229" cy="136"/>
              </a:xfrm>
              <a:prstGeom prst="line">
                <a:avLst/>
              </a:prstGeom>
              <a:noFill/>
              <a:ln w="19080">
                <a:solidFill>
                  <a:srgbClr val="FFFFFF"/>
                </a:solidFill>
                <a:miter lim="800000"/>
                <a:headEnd/>
                <a:tailEnd/>
              </a:ln>
              <a:effectLst/>
            </p:spPr>
            <p:txBody>
              <a:bodyPr/>
              <a:lstStyle/>
              <a:p>
                <a:endParaRPr lang="en-US"/>
              </a:p>
            </p:txBody>
          </p:sp>
          <p:grpSp>
            <p:nvGrpSpPr>
              <p:cNvPr id="4" name="Group 19"/>
              <p:cNvGrpSpPr>
                <a:grpSpLocks/>
              </p:cNvGrpSpPr>
              <p:nvPr/>
            </p:nvGrpSpPr>
            <p:grpSpPr bwMode="auto">
              <a:xfrm>
                <a:off x="3552" y="1806"/>
                <a:ext cx="223" cy="269"/>
                <a:chOff x="3552" y="1806"/>
                <a:chExt cx="223" cy="269"/>
              </a:xfrm>
            </p:grpSpPr>
            <p:sp>
              <p:nvSpPr>
                <p:cNvPr id="20500" name="Oval 20"/>
                <p:cNvSpPr>
                  <a:spLocks noChangeArrowheads="1"/>
                </p:cNvSpPr>
                <p:nvPr/>
              </p:nvSpPr>
              <p:spPr bwMode="auto">
                <a:xfrm>
                  <a:off x="3552" y="1806"/>
                  <a:ext cx="223" cy="270"/>
                </a:xfrm>
                <a:prstGeom prst="ellipse">
                  <a:avLst/>
                </a:prstGeom>
                <a:noFill/>
                <a:ln w="19080">
                  <a:solidFill>
                    <a:srgbClr val="FFFFFF"/>
                  </a:solidFill>
                  <a:miter lim="800000"/>
                  <a:headEnd/>
                  <a:tailEnd/>
                </a:ln>
                <a:effectLst/>
              </p:spPr>
              <p:txBody>
                <a:bodyPr wrap="none" anchor="ctr"/>
                <a:lstStyle/>
                <a:p>
                  <a:endParaRPr lang="en-US"/>
                </a:p>
              </p:txBody>
            </p:sp>
            <p:sp>
              <p:nvSpPr>
                <p:cNvPr id="20501" name="Line 21"/>
                <p:cNvSpPr>
                  <a:spLocks noChangeShapeType="1"/>
                </p:cNvSpPr>
                <p:nvPr/>
              </p:nvSpPr>
              <p:spPr bwMode="auto">
                <a:xfrm>
                  <a:off x="3664" y="1806"/>
                  <a:ext cx="1" cy="269"/>
                </a:xfrm>
                <a:prstGeom prst="line">
                  <a:avLst/>
                </a:prstGeom>
                <a:noFill/>
                <a:ln w="19080">
                  <a:solidFill>
                    <a:srgbClr val="FFFFFF"/>
                  </a:solidFill>
                  <a:miter lim="800000"/>
                  <a:headEnd/>
                  <a:tailEnd/>
                </a:ln>
                <a:effectLst/>
              </p:spPr>
              <p:txBody>
                <a:bodyPr/>
                <a:lstStyle/>
                <a:p>
                  <a:endParaRPr lang="en-US"/>
                </a:p>
              </p:txBody>
            </p:sp>
            <p:sp>
              <p:nvSpPr>
                <p:cNvPr id="20502" name="Line 22"/>
                <p:cNvSpPr>
                  <a:spLocks noChangeShapeType="1"/>
                </p:cNvSpPr>
                <p:nvPr/>
              </p:nvSpPr>
              <p:spPr bwMode="auto">
                <a:xfrm>
                  <a:off x="3552" y="1941"/>
                  <a:ext cx="222" cy="1"/>
                </a:xfrm>
                <a:prstGeom prst="line">
                  <a:avLst/>
                </a:prstGeom>
                <a:noFill/>
                <a:ln w="19080">
                  <a:solidFill>
                    <a:srgbClr val="FFFFFF"/>
                  </a:solidFill>
                  <a:miter lim="800000"/>
                  <a:headEnd/>
                  <a:tailEnd/>
                </a:ln>
                <a:effectLst/>
              </p:spPr>
              <p:txBody>
                <a:bodyPr/>
                <a:lstStyle/>
                <a:p>
                  <a:endParaRPr lang="en-US"/>
                </a:p>
              </p:txBody>
            </p:sp>
            <p:cxnSp>
              <p:nvCxnSpPr>
                <p:cNvPr id="20503" name="AutoShape 23"/>
                <p:cNvCxnSpPr>
                  <a:cxnSpLocks noChangeShapeType="1"/>
                  <a:stCxn id="20500" idx="5"/>
                  <a:endCxn id="20500" idx="5"/>
                </p:cNvCxnSpPr>
                <p:nvPr/>
              </p:nvCxnSpPr>
              <p:spPr bwMode="auto">
                <a:xfrm>
                  <a:off x="3697" y="1981"/>
                  <a:ext cx="79" cy="95"/>
                </a:xfrm>
                <a:prstGeom prst="straightConnector1">
                  <a:avLst/>
                </a:prstGeom>
                <a:noFill/>
                <a:ln w="19080">
                  <a:solidFill>
                    <a:srgbClr val="FFFFFF"/>
                  </a:solidFill>
                  <a:miter lim="800000"/>
                  <a:headEnd/>
                  <a:tailEnd/>
                </a:ln>
                <a:effectLst/>
              </p:spPr>
            </p:cxnSp>
            <p:cxnSp>
              <p:nvCxnSpPr>
                <p:cNvPr id="20504" name="AutoShape 24"/>
                <p:cNvCxnSpPr>
                  <a:cxnSpLocks noChangeShapeType="1"/>
                  <a:stCxn id="20500" idx="4"/>
                  <a:endCxn id="20500" idx="6"/>
                </p:cNvCxnSpPr>
                <p:nvPr/>
              </p:nvCxnSpPr>
              <p:spPr bwMode="auto">
                <a:xfrm flipV="1">
                  <a:off x="3697" y="1981"/>
                  <a:ext cx="79" cy="95"/>
                </a:xfrm>
                <a:prstGeom prst="straightConnector1">
                  <a:avLst/>
                </a:prstGeom>
                <a:noFill/>
                <a:ln w="19080">
                  <a:solidFill>
                    <a:srgbClr val="FFFFFF"/>
                  </a:solidFill>
                  <a:miter lim="800000"/>
                  <a:headEnd/>
                  <a:tailEnd/>
                </a:ln>
                <a:effectLst/>
              </p:spPr>
            </p:cxnSp>
          </p:grpSp>
          <p:sp>
            <p:nvSpPr>
              <p:cNvPr id="20505" name="Line 25"/>
              <p:cNvSpPr>
                <a:spLocks noChangeShapeType="1"/>
              </p:cNvSpPr>
              <p:nvPr/>
            </p:nvSpPr>
            <p:spPr bwMode="auto">
              <a:xfrm>
                <a:off x="3777" y="1942"/>
                <a:ext cx="1" cy="678"/>
              </a:xfrm>
              <a:prstGeom prst="line">
                <a:avLst/>
              </a:prstGeom>
              <a:noFill/>
              <a:ln w="19080">
                <a:solidFill>
                  <a:srgbClr val="FFFFFF"/>
                </a:solidFill>
                <a:miter lim="800000"/>
                <a:headEnd/>
                <a:tailEnd/>
              </a:ln>
              <a:effectLst/>
            </p:spPr>
            <p:txBody>
              <a:bodyPr/>
              <a:lstStyle/>
              <a:p>
                <a:endParaRPr lang="en-US"/>
              </a:p>
            </p:txBody>
          </p:sp>
          <p:sp>
            <p:nvSpPr>
              <p:cNvPr id="20506" name="AutoShape 26"/>
              <p:cNvSpPr>
                <a:spLocks noChangeArrowheads="1"/>
              </p:cNvSpPr>
              <p:nvPr/>
            </p:nvSpPr>
            <p:spPr bwMode="auto">
              <a:xfrm>
                <a:off x="3216" y="2416"/>
                <a:ext cx="168" cy="203"/>
              </a:xfrm>
              <a:prstGeom prst="roundRect">
                <a:avLst>
                  <a:gd name="adj" fmla="val 630"/>
                </a:avLst>
              </a:prstGeom>
              <a:solidFill>
                <a:srgbClr val="FFFFFF"/>
              </a:solidFill>
              <a:ln w="19080">
                <a:solidFill>
                  <a:srgbClr val="FFFFFF"/>
                </a:solidFill>
                <a:miter lim="800000"/>
                <a:headEnd/>
                <a:tailEnd/>
              </a:ln>
              <a:effectLst/>
            </p:spPr>
            <p:txBody>
              <a:bodyPr wrap="none" anchor="ctr"/>
              <a:lstStyle/>
              <a:p>
                <a:endParaRPr lang="en-US"/>
              </a:p>
            </p:txBody>
          </p:sp>
          <p:cxnSp>
            <p:nvCxnSpPr>
              <p:cNvPr id="20507" name="AutoShape 27"/>
              <p:cNvCxnSpPr>
                <a:cxnSpLocks noChangeShapeType="1"/>
                <a:stCxn id="20508" idx="1"/>
                <a:endCxn id="20500" idx="5"/>
              </p:cNvCxnSpPr>
              <p:nvPr/>
            </p:nvCxnSpPr>
            <p:spPr bwMode="auto">
              <a:xfrm flipV="1">
                <a:off x="3384" y="1981"/>
                <a:ext cx="313" cy="401"/>
              </a:xfrm>
              <a:prstGeom prst="straightConnector1">
                <a:avLst/>
              </a:prstGeom>
              <a:noFill/>
              <a:ln w="19080">
                <a:solidFill>
                  <a:srgbClr val="FFFFFF"/>
                </a:solidFill>
                <a:miter lim="800000"/>
                <a:headEnd/>
                <a:tailEnd/>
              </a:ln>
              <a:effectLst/>
            </p:spPr>
          </p:cxnSp>
          <p:sp>
            <p:nvSpPr>
              <p:cNvPr id="20508" name="Freeform 28"/>
              <p:cNvSpPr>
                <a:spLocks noChangeArrowheads="1"/>
              </p:cNvSpPr>
              <p:nvPr/>
            </p:nvSpPr>
            <p:spPr bwMode="auto">
              <a:xfrm>
                <a:off x="3216" y="2349"/>
                <a:ext cx="168" cy="68"/>
              </a:xfrm>
              <a:custGeom>
                <a:avLst/>
                <a:gdLst/>
                <a:ahLst/>
                <a:cxnLst>
                  <a:cxn ang="0">
                    <a:pos x="0" y="301"/>
                  </a:cxn>
                  <a:cxn ang="0">
                    <a:pos x="701" y="301"/>
                  </a:cxn>
                  <a:cxn ang="0">
                    <a:pos x="525" y="0"/>
                  </a:cxn>
                  <a:cxn ang="0">
                    <a:pos x="175" y="0"/>
                  </a:cxn>
                  <a:cxn ang="0">
                    <a:pos x="0" y="301"/>
                  </a:cxn>
                </a:cxnLst>
                <a:rect l="0" t="0" r="r" b="b"/>
                <a:pathLst>
                  <a:path w="702" h="302">
                    <a:moveTo>
                      <a:pt x="0" y="301"/>
                    </a:moveTo>
                    <a:lnTo>
                      <a:pt x="701" y="301"/>
                    </a:lnTo>
                    <a:lnTo>
                      <a:pt x="525" y="0"/>
                    </a:lnTo>
                    <a:lnTo>
                      <a:pt x="175" y="0"/>
                    </a:lnTo>
                    <a:lnTo>
                      <a:pt x="0" y="301"/>
                    </a:lnTo>
                  </a:path>
                </a:pathLst>
              </a:custGeom>
              <a:solidFill>
                <a:srgbClr val="FFFFFF"/>
              </a:solidFill>
              <a:ln w="19080">
                <a:solidFill>
                  <a:srgbClr val="FFFFFF"/>
                </a:solidFill>
                <a:round/>
                <a:headEnd/>
                <a:tailEnd/>
              </a:ln>
              <a:effectLst/>
            </p:spPr>
            <p:txBody>
              <a:bodyPr wrap="none" anchor="ctr"/>
              <a:lstStyle/>
              <a:p>
                <a:endParaRPr lang="en-US"/>
              </a:p>
            </p:txBody>
          </p:sp>
        </p:grpSp>
        <p:grpSp>
          <p:nvGrpSpPr>
            <p:cNvPr id="5" name="Group 29"/>
            <p:cNvGrpSpPr>
              <a:grpSpLocks/>
            </p:cNvGrpSpPr>
            <p:nvPr/>
          </p:nvGrpSpPr>
          <p:grpSpPr bwMode="auto">
            <a:xfrm>
              <a:off x="3937" y="2496"/>
              <a:ext cx="1504" cy="100"/>
              <a:chOff x="3937" y="2496"/>
              <a:chExt cx="1504" cy="100"/>
            </a:xfrm>
          </p:grpSpPr>
          <p:grpSp>
            <p:nvGrpSpPr>
              <p:cNvPr id="6" name="Group 30"/>
              <p:cNvGrpSpPr>
                <a:grpSpLocks/>
              </p:cNvGrpSpPr>
              <p:nvPr/>
            </p:nvGrpSpPr>
            <p:grpSpPr bwMode="auto">
              <a:xfrm>
                <a:off x="4025" y="2496"/>
                <a:ext cx="1326" cy="100"/>
                <a:chOff x="4025" y="2496"/>
                <a:chExt cx="1326" cy="100"/>
              </a:xfrm>
            </p:grpSpPr>
            <p:sp>
              <p:nvSpPr>
                <p:cNvPr id="20511" name="Line 31"/>
                <p:cNvSpPr>
                  <a:spLocks noChangeShapeType="1"/>
                </p:cNvSpPr>
                <p:nvPr/>
              </p:nvSpPr>
              <p:spPr bwMode="auto">
                <a:xfrm>
                  <a:off x="4025"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2" name="Line 32"/>
                <p:cNvSpPr>
                  <a:spLocks noChangeShapeType="1"/>
                </p:cNvSpPr>
                <p:nvPr/>
              </p:nvSpPr>
              <p:spPr bwMode="auto">
                <a:xfrm>
                  <a:off x="4113"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3" name="Line 33"/>
                <p:cNvSpPr>
                  <a:spLocks noChangeShapeType="1"/>
                </p:cNvSpPr>
                <p:nvPr/>
              </p:nvSpPr>
              <p:spPr bwMode="auto">
                <a:xfrm>
                  <a:off x="4203"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4" name="Line 34"/>
                <p:cNvSpPr>
                  <a:spLocks noChangeShapeType="1"/>
                </p:cNvSpPr>
                <p:nvPr/>
              </p:nvSpPr>
              <p:spPr bwMode="auto">
                <a:xfrm>
                  <a:off x="4291"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5" name="Line 35"/>
                <p:cNvSpPr>
                  <a:spLocks noChangeShapeType="1"/>
                </p:cNvSpPr>
                <p:nvPr/>
              </p:nvSpPr>
              <p:spPr bwMode="auto">
                <a:xfrm>
                  <a:off x="4379"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6" name="Line 36"/>
                <p:cNvSpPr>
                  <a:spLocks noChangeShapeType="1"/>
                </p:cNvSpPr>
                <p:nvPr/>
              </p:nvSpPr>
              <p:spPr bwMode="auto">
                <a:xfrm>
                  <a:off x="4467"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7" name="Line 37"/>
                <p:cNvSpPr>
                  <a:spLocks noChangeShapeType="1"/>
                </p:cNvSpPr>
                <p:nvPr/>
              </p:nvSpPr>
              <p:spPr bwMode="auto">
                <a:xfrm>
                  <a:off x="4556"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8" name="Line 38"/>
                <p:cNvSpPr>
                  <a:spLocks noChangeShapeType="1"/>
                </p:cNvSpPr>
                <p:nvPr/>
              </p:nvSpPr>
              <p:spPr bwMode="auto">
                <a:xfrm>
                  <a:off x="4644"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19" name="Line 39"/>
                <p:cNvSpPr>
                  <a:spLocks noChangeShapeType="1"/>
                </p:cNvSpPr>
                <p:nvPr/>
              </p:nvSpPr>
              <p:spPr bwMode="auto">
                <a:xfrm>
                  <a:off x="4733"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0" name="Line 40"/>
                <p:cNvSpPr>
                  <a:spLocks noChangeShapeType="1"/>
                </p:cNvSpPr>
                <p:nvPr/>
              </p:nvSpPr>
              <p:spPr bwMode="auto">
                <a:xfrm>
                  <a:off x="4821"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1" name="Line 41"/>
                <p:cNvSpPr>
                  <a:spLocks noChangeShapeType="1"/>
                </p:cNvSpPr>
                <p:nvPr/>
              </p:nvSpPr>
              <p:spPr bwMode="auto">
                <a:xfrm>
                  <a:off x="4909"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2" name="Line 42"/>
                <p:cNvSpPr>
                  <a:spLocks noChangeShapeType="1"/>
                </p:cNvSpPr>
                <p:nvPr/>
              </p:nvSpPr>
              <p:spPr bwMode="auto">
                <a:xfrm>
                  <a:off x="4999"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3" name="Line 43"/>
                <p:cNvSpPr>
                  <a:spLocks noChangeShapeType="1"/>
                </p:cNvSpPr>
                <p:nvPr/>
              </p:nvSpPr>
              <p:spPr bwMode="auto">
                <a:xfrm>
                  <a:off x="5087"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4" name="Line 44"/>
                <p:cNvSpPr>
                  <a:spLocks noChangeShapeType="1"/>
                </p:cNvSpPr>
                <p:nvPr/>
              </p:nvSpPr>
              <p:spPr bwMode="auto">
                <a:xfrm>
                  <a:off x="5175"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5" name="Line 45"/>
                <p:cNvSpPr>
                  <a:spLocks noChangeShapeType="1"/>
                </p:cNvSpPr>
                <p:nvPr/>
              </p:nvSpPr>
              <p:spPr bwMode="auto">
                <a:xfrm>
                  <a:off x="5263" y="2496"/>
                  <a:ext cx="1" cy="101"/>
                </a:xfrm>
                <a:prstGeom prst="line">
                  <a:avLst/>
                </a:prstGeom>
                <a:noFill/>
                <a:ln w="19080" cap="rnd">
                  <a:solidFill>
                    <a:srgbClr val="FFFFFF"/>
                  </a:solidFill>
                  <a:prstDash val="sysDot"/>
                  <a:miter lim="800000"/>
                  <a:headEnd/>
                  <a:tailEnd/>
                </a:ln>
                <a:effectLst/>
              </p:spPr>
              <p:txBody>
                <a:bodyPr/>
                <a:lstStyle/>
                <a:p>
                  <a:endParaRPr lang="en-US"/>
                </a:p>
              </p:txBody>
            </p:sp>
            <p:sp>
              <p:nvSpPr>
                <p:cNvPr id="20526" name="Line 46"/>
                <p:cNvSpPr>
                  <a:spLocks noChangeShapeType="1"/>
                </p:cNvSpPr>
                <p:nvPr/>
              </p:nvSpPr>
              <p:spPr bwMode="auto">
                <a:xfrm>
                  <a:off x="5352" y="2496"/>
                  <a:ext cx="1" cy="101"/>
                </a:xfrm>
                <a:prstGeom prst="line">
                  <a:avLst/>
                </a:prstGeom>
                <a:noFill/>
                <a:ln w="19080" cap="rnd">
                  <a:solidFill>
                    <a:srgbClr val="FFFFFF"/>
                  </a:solidFill>
                  <a:prstDash val="sysDot"/>
                  <a:miter lim="800000"/>
                  <a:headEnd/>
                  <a:tailEnd/>
                </a:ln>
                <a:effectLst/>
              </p:spPr>
              <p:txBody>
                <a:bodyPr/>
                <a:lstStyle/>
                <a:p>
                  <a:endParaRPr lang="en-US"/>
                </a:p>
              </p:txBody>
            </p:sp>
          </p:grpSp>
          <p:sp>
            <p:nvSpPr>
              <p:cNvPr id="20527" name="Line 47"/>
              <p:cNvSpPr>
                <a:spLocks noChangeShapeType="1"/>
              </p:cNvSpPr>
              <p:nvPr/>
            </p:nvSpPr>
            <p:spPr bwMode="auto">
              <a:xfrm>
                <a:off x="3937" y="2577"/>
                <a:ext cx="1505" cy="1"/>
              </a:xfrm>
              <a:prstGeom prst="line">
                <a:avLst/>
              </a:prstGeom>
              <a:noFill/>
              <a:ln w="19080" cap="rnd">
                <a:solidFill>
                  <a:srgbClr val="FFFFFF"/>
                </a:solidFill>
                <a:prstDash val="sysDot"/>
                <a:miter lim="800000"/>
                <a:headEnd/>
                <a:tailEnd/>
              </a:ln>
              <a:effectLst/>
            </p:spPr>
            <p:txBody>
              <a:bodyPr/>
              <a:lstStyle/>
              <a:p>
                <a:endParaRPr lang="en-US"/>
              </a:p>
            </p:txBody>
          </p:sp>
          <p:sp>
            <p:nvSpPr>
              <p:cNvPr id="20528" name="Line 48"/>
              <p:cNvSpPr>
                <a:spLocks noChangeShapeType="1"/>
              </p:cNvSpPr>
              <p:nvPr/>
            </p:nvSpPr>
            <p:spPr bwMode="auto">
              <a:xfrm>
                <a:off x="3937" y="2516"/>
                <a:ext cx="1505" cy="1"/>
              </a:xfrm>
              <a:prstGeom prst="line">
                <a:avLst/>
              </a:prstGeom>
              <a:noFill/>
              <a:ln w="19080" cap="rnd">
                <a:solidFill>
                  <a:srgbClr val="FFFFFF"/>
                </a:solidFill>
                <a:prstDash val="sysDot"/>
                <a:miter lim="800000"/>
                <a:headEnd/>
                <a:tailEnd/>
              </a:ln>
              <a:effectLst/>
            </p:spPr>
            <p:txBody>
              <a:bodyPr/>
              <a:lstStyle/>
              <a:p>
                <a:endParaRPr lang="en-US"/>
              </a:p>
            </p:txBody>
          </p:sp>
        </p:grpSp>
        <p:grpSp>
          <p:nvGrpSpPr>
            <p:cNvPr id="7" name="Group 49"/>
            <p:cNvGrpSpPr>
              <a:grpSpLocks/>
            </p:cNvGrpSpPr>
            <p:nvPr/>
          </p:nvGrpSpPr>
          <p:grpSpPr bwMode="auto">
            <a:xfrm>
              <a:off x="5425" y="1680"/>
              <a:ext cx="93" cy="1601"/>
              <a:chOff x="5425" y="1680"/>
              <a:chExt cx="93" cy="1601"/>
            </a:xfrm>
          </p:grpSpPr>
          <p:grpSp>
            <p:nvGrpSpPr>
              <p:cNvPr id="8" name="Group 50"/>
              <p:cNvGrpSpPr>
                <a:grpSpLocks/>
              </p:cNvGrpSpPr>
              <p:nvPr/>
            </p:nvGrpSpPr>
            <p:grpSpPr bwMode="auto">
              <a:xfrm>
                <a:off x="5425" y="1774"/>
                <a:ext cx="93" cy="1412"/>
                <a:chOff x="5425" y="1774"/>
                <a:chExt cx="93" cy="1412"/>
              </a:xfrm>
            </p:grpSpPr>
            <p:sp>
              <p:nvSpPr>
                <p:cNvPr id="20531" name="Line 51"/>
                <p:cNvSpPr>
                  <a:spLocks noChangeShapeType="1"/>
                </p:cNvSpPr>
                <p:nvPr/>
              </p:nvSpPr>
              <p:spPr bwMode="auto">
                <a:xfrm flipH="1">
                  <a:off x="5424" y="1774"/>
                  <a:ext cx="96" cy="1"/>
                </a:xfrm>
                <a:prstGeom prst="line">
                  <a:avLst/>
                </a:prstGeom>
                <a:noFill/>
                <a:ln w="19080">
                  <a:solidFill>
                    <a:srgbClr val="FFFFFF"/>
                  </a:solidFill>
                  <a:miter lim="800000"/>
                  <a:headEnd/>
                  <a:tailEnd/>
                </a:ln>
                <a:effectLst/>
              </p:spPr>
              <p:txBody>
                <a:bodyPr/>
                <a:lstStyle/>
                <a:p>
                  <a:endParaRPr lang="en-US"/>
                </a:p>
              </p:txBody>
            </p:sp>
            <p:sp>
              <p:nvSpPr>
                <p:cNvPr id="20532" name="Line 52"/>
                <p:cNvSpPr>
                  <a:spLocks noChangeShapeType="1"/>
                </p:cNvSpPr>
                <p:nvPr/>
              </p:nvSpPr>
              <p:spPr bwMode="auto">
                <a:xfrm flipH="1">
                  <a:off x="5424" y="1867"/>
                  <a:ext cx="96" cy="1"/>
                </a:xfrm>
                <a:prstGeom prst="line">
                  <a:avLst/>
                </a:prstGeom>
                <a:noFill/>
                <a:ln w="19080">
                  <a:solidFill>
                    <a:srgbClr val="FFFFFF"/>
                  </a:solidFill>
                  <a:miter lim="800000"/>
                  <a:headEnd/>
                  <a:tailEnd/>
                </a:ln>
                <a:effectLst/>
              </p:spPr>
              <p:txBody>
                <a:bodyPr/>
                <a:lstStyle/>
                <a:p>
                  <a:endParaRPr lang="en-US"/>
                </a:p>
              </p:txBody>
            </p:sp>
            <p:sp>
              <p:nvSpPr>
                <p:cNvPr id="20533" name="Line 53"/>
                <p:cNvSpPr>
                  <a:spLocks noChangeShapeType="1"/>
                </p:cNvSpPr>
                <p:nvPr/>
              </p:nvSpPr>
              <p:spPr bwMode="auto">
                <a:xfrm flipH="1">
                  <a:off x="5424" y="1962"/>
                  <a:ext cx="96" cy="1"/>
                </a:xfrm>
                <a:prstGeom prst="line">
                  <a:avLst/>
                </a:prstGeom>
                <a:noFill/>
                <a:ln w="19080">
                  <a:solidFill>
                    <a:srgbClr val="FFFFFF"/>
                  </a:solidFill>
                  <a:miter lim="800000"/>
                  <a:headEnd/>
                  <a:tailEnd/>
                </a:ln>
                <a:effectLst/>
              </p:spPr>
              <p:txBody>
                <a:bodyPr/>
                <a:lstStyle/>
                <a:p>
                  <a:endParaRPr lang="en-US"/>
                </a:p>
              </p:txBody>
            </p:sp>
            <p:sp>
              <p:nvSpPr>
                <p:cNvPr id="20534" name="Line 54"/>
                <p:cNvSpPr>
                  <a:spLocks noChangeShapeType="1"/>
                </p:cNvSpPr>
                <p:nvPr/>
              </p:nvSpPr>
              <p:spPr bwMode="auto">
                <a:xfrm flipH="1">
                  <a:off x="5424" y="2056"/>
                  <a:ext cx="96" cy="1"/>
                </a:xfrm>
                <a:prstGeom prst="line">
                  <a:avLst/>
                </a:prstGeom>
                <a:noFill/>
                <a:ln w="19080">
                  <a:solidFill>
                    <a:srgbClr val="FFFFFF"/>
                  </a:solidFill>
                  <a:miter lim="800000"/>
                  <a:headEnd/>
                  <a:tailEnd/>
                </a:ln>
                <a:effectLst/>
              </p:spPr>
              <p:txBody>
                <a:bodyPr/>
                <a:lstStyle/>
                <a:p>
                  <a:endParaRPr lang="en-US"/>
                </a:p>
              </p:txBody>
            </p:sp>
            <p:sp>
              <p:nvSpPr>
                <p:cNvPr id="20535" name="Line 55"/>
                <p:cNvSpPr>
                  <a:spLocks noChangeShapeType="1"/>
                </p:cNvSpPr>
                <p:nvPr/>
              </p:nvSpPr>
              <p:spPr bwMode="auto">
                <a:xfrm flipH="1">
                  <a:off x="5424" y="2150"/>
                  <a:ext cx="96" cy="1"/>
                </a:xfrm>
                <a:prstGeom prst="line">
                  <a:avLst/>
                </a:prstGeom>
                <a:noFill/>
                <a:ln w="19080">
                  <a:solidFill>
                    <a:srgbClr val="FFFFFF"/>
                  </a:solidFill>
                  <a:miter lim="800000"/>
                  <a:headEnd/>
                  <a:tailEnd/>
                </a:ln>
                <a:effectLst/>
              </p:spPr>
              <p:txBody>
                <a:bodyPr/>
                <a:lstStyle/>
                <a:p>
                  <a:endParaRPr lang="en-US"/>
                </a:p>
              </p:txBody>
            </p:sp>
            <p:sp>
              <p:nvSpPr>
                <p:cNvPr id="20536" name="Line 56"/>
                <p:cNvSpPr>
                  <a:spLocks noChangeShapeType="1"/>
                </p:cNvSpPr>
                <p:nvPr/>
              </p:nvSpPr>
              <p:spPr bwMode="auto">
                <a:xfrm flipH="1">
                  <a:off x="5424" y="2245"/>
                  <a:ext cx="96" cy="1"/>
                </a:xfrm>
                <a:prstGeom prst="line">
                  <a:avLst/>
                </a:prstGeom>
                <a:noFill/>
                <a:ln w="19080">
                  <a:solidFill>
                    <a:srgbClr val="FFFFFF"/>
                  </a:solidFill>
                  <a:miter lim="800000"/>
                  <a:headEnd/>
                  <a:tailEnd/>
                </a:ln>
                <a:effectLst/>
              </p:spPr>
              <p:txBody>
                <a:bodyPr/>
                <a:lstStyle/>
                <a:p>
                  <a:endParaRPr lang="en-US"/>
                </a:p>
              </p:txBody>
            </p:sp>
            <p:sp>
              <p:nvSpPr>
                <p:cNvPr id="20537" name="Line 57"/>
                <p:cNvSpPr>
                  <a:spLocks noChangeShapeType="1"/>
                </p:cNvSpPr>
                <p:nvPr/>
              </p:nvSpPr>
              <p:spPr bwMode="auto">
                <a:xfrm flipH="1">
                  <a:off x="5424" y="2339"/>
                  <a:ext cx="96" cy="1"/>
                </a:xfrm>
                <a:prstGeom prst="line">
                  <a:avLst/>
                </a:prstGeom>
                <a:noFill/>
                <a:ln w="19080">
                  <a:solidFill>
                    <a:srgbClr val="FFFFFF"/>
                  </a:solidFill>
                  <a:miter lim="800000"/>
                  <a:headEnd/>
                  <a:tailEnd/>
                </a:ln>
                <a:effectLst/>
              </p:spPr>
              <p:txBody>
                <a:bodyPr/>
                <a:lstStyle/>
                <a:p>
                  <a:endParaRPr lang="en-US"/>
                </a:p>
              </p:txBody>
            </p:sp>
            <p:sp>
              <p:nvSpPr>
                <p:cNvPr id="20538" name="Line 58"/>
                <p:cNvSpPr>
                  <a:spLocks noChangeShapeType="1"/>
                </p:cNvSpPr>
                <p:nvPr/>
              </p:nvSpPr>
              <p:spPr bwMode="auto">
                <a:xfrm flipH="1">
                  <a:off x="5424" y="2433"/>
                  <a:ext cx="96" cy="1"/>
                </a:xfrm>
                <a:prstGeom prst="line">
                  <a:avLst/>
                </a:prstGeom>
                <a:noFill/>
                <a:ln w="19080">
                  <a:solidFill>
                    <a:srgbClr val="FFFFFF"/>
                  </a:solidFill>
                  <a:miter lim="800000"/>
                  <a:headEnd/>
                  <a:tailEnd/>
                </a:ln>
                <a:effectLst/>
              </p:spPr>
              <p:txBody>
                <a:bodyPr/>
                <a:lstStyle/>
                <a:p>
                  <a:endParaRPr lang="en-US"/>
                </a:p>
              </p:txBody>
            </p:sp>
            <p:sp>
              <p:nvSpPr>
                <p:cNvPr id="20539" name="Line 59"/>
                <p:cNvSpPr>
                  <a:spLocks noChangeShapeType="1"/>
                </p:cNvSpPr>
                <p:nvPr/>
              </p:nvSpPr>
              <p:spPr bwMode="auto">
                <a:xfrm flipH="1">
                  <a:off x="5424" y="2528"/>
                  <a:ext cx="96" cy="1"/>
                </a:xfrm>
                <a:prstGeom prst="line">
                  <a:avLst/>
                </a:prstGeom>
                <a:noFill/>
                <a:ln w="19080">
                  <a:solidFill>
                    <a:srgbClr val="FFFFFF"/>
                  </a:solidFill>
                  <a:miter lim="800000"/>
                  <a:headEnd/>
                  <a:tailEnd/>
                </a:ln>
                <a:effectLst/>
              </p:spPr>
              <p:txBody>
                <a:bodyPr/>
                <a:lstStyle/>
                <a:p>
                  <a:endParaRPr lang="en-US"/>
                </a:p>
              </p:txBody>
            </p:sp>
            <p:sp>
              <p:nvSpPr>
                <p:cNvPr id="20540" name="Line 60"/>
                <p:cNvSpPr>
                  <a:spLocks noChangeShapeType="1"/>
                </p:cNvSpPr>
                <p:nvPr/>
              </p:nvSpPr>
              <p:spPr bwMode="auto">
                <a:xfrm flipH="1">
                  <a:off x="5424" y="2621"/>
                  <a:ext cx="96" cy="1"/>
                </a:xfrm>
                <a:prstGeom prst="line">
                  <a:avLst/>
                </a:prstGeom>
                <a:noFill/>
                <a:ln w="19080">
                  <a:solidFill>
                    <a:srgbClr val="FFFFFF"/>
                  </a:solidFill>
                  <a:miter lim="800000"/>
                  <a:headEnd/>
                  <a:tailEnd/>
                </a:ln>
                <a:effectLst/>
              </p:spPr>
              <p:txBody>
                <a:bodyPr/>
                <a:lstStyle/>
                <a:p>
                  <a:endParaRPr lang="en-US"/>
                </a:p>
              </p:txBody>
            </p:sp>
            <p:sp>
              <p:nvSpPr>
                <p:cNvPr id="20541" name="Line 61"/>
                <p:cNvSpPr>
                  <a:spLocks noChangeShapeType="1"/>
                </p:cNvSpPr>
                <p:nvPr/>
              </p:nvSpPr>
              <p:spPr bwMode="auto">
                <a:xfrm flipH="1">
                  <a:off x="5424" y="2715"/>
                  <a:ext cx="96" cy="1"/>
                </a:xfrm>
                <a:prstGeom prst="line">
                  <a:avLst/>
                </a:prstGeom>
                <a:noFill/>
                <a:ln w="19080">
                  <a:solidFill>
                    <a:srgbClr val="FFFFFF"/>
                  </a:solidFill>
                  <a:miter lim="800000"/>
                  <a:headEnd/>
                  <a:tailEnd/>
                </a:ln>
                <a:effectLst/>
              </p:spPr>
              <p:txBody>
                <a:bodyPr/>
                <a:lstStyle/>
                <a:p>
                  <a:endParaRPr lang="en-US"/>
                </a:p>
              </p:txBody>
            </p:sp>
            <p:sp>
              <p:nvSpPr>
                <p:cNvPr id="20542" name="Line 62"/>
                <p:cNvSpPr>
                  <a:spLocks noChangeShapeType="1"/>
                </p:cNvSpPr>
                <p:nvPr/>
              </p:nvSpPr>
              <p:spPr bwMode="auto">
                <a:xfrm flipH="1">
                  <a:off x="5424" y="2810"/>
                  <a:ext cx="96" cy="1"/>
                </a:xfrm>
                <a:prstGeom prst="line">
                  <a:avLst/>
                </a:prstGeom>
                <a:noFill/>
                <a:ln w="19080">
                  <a:solidFill>
                    <a:srgbClr val="FFFFFF"/>
                  </a:solidFill>
                  <a:miter lim="800000"/>
                  <a:headEnd/>
                  <a:tailEnd/>
                </a:ln>
                <a:effectLst/>
              </p:spPr>
              <p:txBody>
                <a:bodyPr/>
                <a:lstStyle/>
                <a:p>
                  <a:endParaRPr lang="en-US"/>
                </a:p>
              </p:txBody>
            </p:sp>
            <p:sp>
              <p:nvSpPr>
                <p:cNvPr id="20543" name="Line 63"/>
                <p:cNvSpPr>
                  <a:spLocks noChangeShapeType="1"/>
                </p:cNvSpPr>
                <p:nvPr/>
              </p:nvSpPr>
              <p:spPr bwMode="auto">
                <a:xfrm flipH="1">
                  <a:off x="5424" y="2904"/>
                  <a:ext cx="96" cy="1"/>
                </a:xfrm>
                <a:prstGeom prst="line">
                  <a:avLst/>
                </a:prstGeom>
                <a:noFill/>
                <a:ln w="19080">
                  <a:solidFill>
                    <a:srgbClr val="FFFFFF"/>
                  </a:solidFill>
                  <a:miter lim="800000"/>
                  <a:headEnd/>
                  <a:tailEnd/>
                </a:ln>
                <a:effectLst/>
              </p:spPr>
              <p:txBody>
                <a:bodyPr/>
                <a:lstStyle/>
                <a:p>
                  <a:endParaRPr lang="en-US"/>
                </a:p>
              </p:txBody>
            </p:sp>
            <p:sp>
              <p:nvSpPr>
                <p:cNvPr id="20544" name="Line 64"/>
                <p:cNvSpPr>
                  <a:spLocks noChangeShapeType="1"/>
                </p:cNvSpPr>
                <p:nvPr/>
              </p:nvSpPr>
              <p:spPr bwMode="auto">
                <a:xfrm flipH="1">
                  <a:off x="5424" y="2998"/>
                  <a:ext cx="96" cy="1"/>
                </a:xfrm>
                <a:prstGeom prst="line">
                  <a:avLst/>
                </a:prstGeom>
                <a:noFill/>
                <a:ln w="19080">
                  <a:solidFill>
                    <a:srgbClr val="FFFFFF"/>
                  </a:solidFill>
                  <a:miter lim="800000"/>
                  <a:headEnd/>
                  <a:tailEnd/>
                </a:ln>
                <a:effectLst/>
              </p:spPr>
              <p:txBody>
                <a:bodyPr/>
                <a:lstStyle/>
                <a:p>
                  <a:endParaRPr lang="en-US"/>
                </a:p>
              </p:txBody>
            </p:sp>
            <p:sp>
              <p:nvSpPr>
                <p:cNvPr id="20545" name="Line 65"/>
                <p:cNvSpPr>
                  <a:spLocks noChangeShapeType="1"/>
                </p:cNvSpPr>
                <p:nvPr/>
              </p:nvSpPr>
              <p:spPr bwMode="auto">
                <a:xfrm flipH="1">
                  <a:off x="5424" y="3093"/>
                  <a:ext cx="96" cy="1"/>
                </a:xfrm>
                <a:prstGeom prst="line">
                  <a:avLst/>
                </a:prstGeom>
                <a:noFill/>
                <a:ln w="19080">
                  <a:solidFill>
                    <a:srgbClr val="FFFFFF"/>
                  </a:solidFill>
                  <a:miter lim="800000"/>
                  <a:headEnd/>
                  <a:tailEnd/>
                </a:ln>
                <a:effectLst/>
              </p:spPr>
              <p:txBody>
                <a:bodyPr/>
                <a:lstStyle/>
                <a:p>
                  <a:endParaRPr lang="en-US"/>
                </a:p>
              </p:txBody>
            </p:sp>
            <p:sp>
              <p:nvSpPr>
                <p:cNvPr id="20546" name="Line 66"/>
                <p:cNvSpPr>
                  <a:spLocks noChangeShapeType="1"/>
                </p:cNvSpPr>
                <p:nvPr/>
              </p:nvSpPr>
              <p:spPr bwMode="auto">
                <a:xfrm flipH="1">
                  <a:off x="5424" y="3186"/>
                  <a:ext cx="96" cy="1"/>
                </a:xfrm>
                <a:prstGeom prst="line">
                  <a:avLst/>
                </a:prstGeom>
                <a:noFill/>
                <a:ln w="19080">
                  <a:solidFill>
                    <a:srgbClr val="FFFFFF"/>
                  </a:solidFill>
                  <a:miter lim="800000"/>
                  <a:headEnd/>
                  <a:tailEnd/>
                </a:ln>
                <a:effectLst/>
              </p:spPr>
              <p:txBody>
                <a:bodyPr/>
                <a:lstStyle/>
                <a:p>
                  <a:endParaRPr lang="en-US"/>
                </a:p>
              </p:txBody>
            </p:sp>
          </p:grpSp>
          <p:sp>
            <p:nvSpPr>
              <p:cNvPr id="20547" name="Line 67"/>
              <p:cNvSpPr>
                <a:spLocks noChangeShapeType="1"/>
              </p:cNvSpPr>
              <p:nvPr/>
            </p:nvSpPr>
            <p:spPr bwMode="auto">
              <a:xfrm>
                <a:off x="5444" y="1680"/>
                <a:ext cx="1" cy="1602"/>
              </a:xfrm>
              <a:prstGeom prst="line">
                <a:avLst/>
              </a:prstGeom>
              <a:noFill/>
              <a:ln w="19080">
                <a:solidFill>
                  <a:srgbClr val="FFFFFF"/>
                </a:solidFill>
                <a:miter lim="800000"/>
                <a:headEnd/>
                <a:tailEnd/>
              </a:ln>
              <a:effectLst/>
            </p:spPr>
            <p:txBody>
              <a:bodyPr/>
              <a:lstStyle/>
              <a:p>
                <a:endParaRPr lang="en-US"/>
              </a:p>
            </p:txBody>
          </p:sp>
          <p:sp>
            <p:nvSpPr>
              <p:cNvPr id="20548" name="Line 68"/>
              <p:cNvSpPr>
                <a:spLocks noChangeShapeType="1"/>
              </p:cNvSpPr>
              <p:nvPr/>
            </p:nvSpPr>
            <p:spPr bwMode="auto">
              <a:xfrm>
                <a:off x="5502" y="1680"/>
                <a:ext cx="1" cy="1602"/>
              </a:xfrm>
              <a:prstGeom prst="line">
                <a:avLst/>
              </a:prstGeom>
              <a:noFill/>
              <a:ln w="19080">
                <a:solidFill>
                  <a:srgbClr val="FFFFFF"/>
                </a:solidFill>
                <a:miter lim="800000"/>
                <a:headEnd/>
                <a:tailEnd/>
              </a:ln>
              <a:effectLst/>
            </p:spPr>
            <p:txBody>
              <a:bodyPr/>
              <a:lstStyle/>
              <a:p>
                <a:endParaRPr lang="en-US"/>
              </a:p>
            </p:txBody>
          </p:sp>
        </p:grpSp>
      </p:grpSp>
      <p:sp>
        <p:nvSpPr>
          <p:cNvPr id="20549" name="Rectangle 69"/>
          <p:cNvSpPr>
            <a:spLocks noGrp="1" noChangeArrowheads="1"/>
          </p:cNvSpPr>
          <p:nvPr>
            <p:ph type="body" idx="1"/>
          </p:nvPr>
        </p:nvSpPr>
        <p:spPr>
          <a:xfrm>
            <a:off x="533400" y="1371600"/>
            <a:ext cx="4800600" cy="4919663"/>
          </a:xfrm>
          <a:ln/>
        </p:spPr>
        <p:txBody>
          <a:bodyPr/>
          <a:lstStyle/>
          <a:p>
            <a:pPr marL="341313" indent="-341313">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Ex ante</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Mine asks railroad for a quote</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railroad calculates based on capital and operating costs</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Deal is struck</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mine and rail road are built</a:t>
            </a:r>
          </a:p>
          <a:p>
            <a:pPr marL="341313" indent="-341313">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Ex post</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Mine claims ‘financial distress’, </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offers just over marginal cost</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Railroad has to take the lower price</a:t>
            </a:r>
          </a:p>
          <a:p>
            <a:pPr marL="341313" indent="-341313">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Result</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anticipating this, railroad will never agree to the deal</a:t>
            </a:r>
          </a:p>
          <a:p>
            <a:pPr marL="341313" indent="-341313">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One solution</a:t>
            </a:r>
          </a:p>
          <a:p>
            <a:pPr marL="741363" lvl="1" indent="-284163">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mine builds and operates the rail link</a:t>
            </a:r>
          </a:p>
          <a:p>
            <a:pPr marL="341313" indent="-341313">
              <a:lnSpc>
                <a:spcPct val="80000"/>
              </a:lnSpc>
              <a:spcBef>
                <a:spcPts val="450"/>
              </a:spcBef>
              <a:buClrTx/>
              <a:buSzTx/>
              <a:buFontTx/>
              <a:buChar char=" "/>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Honda (UK)  - the initial idea	</a:t>
            </a:r>
          </a:p>
        </p:txBody>
      </p:sp>
      <p:sp>
        <p:nvSpPr>
          <p:cNvPr id="59395" name="Rectangle 3"/>
          <p:cNvSpPr>
            <a:spLocks noGrp="1" noChangeArrowheads="1"/>
          </p:cNvSpPr>
          <p:nvPr>
            <p:ph type="body" idx="1"/>
          </p:nvPr>
        </p:nvSpPr>
        <p:spPr/>
        <p:txBody>
          <a:bodyPr/>
          <a:lstStyle/>
          <a:p>
            <a:r>
              <a:rPr lang="en-US"/>
              <a:t>British Layland (BL) needs new models</a:t>
            </a:r>
          </a:p>
          <a:p>
            <a:pPr lvl="1"/>
            <a:r>
              <a:rPr lang="en-US"/>
              <a:t>MD Mike Edwardes establishes a joint venture with Honda</a:t>
            </a:r>
          </a:p>
          <a:p>
            <a:pPr lvl="1"/>
            <a:r>
              <a:rPr lang="en-US"/>
              <a:t>The Honda Accord will be sold by Honda and BL (badged as the Triumph Acclaim)</a:t>
            </a:r>
          </a:p>
          <a:p>
            <a:pPr lvl="1"/>
            <a:r>
              <a:rPr lang="en-US"/>
              <a:t>UK suppliers will get additional work and the Midlands will be reinvigorated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Honda (UK)  - the outcome	</a:t>
            </a:r>
          </a:p>
        </p:txBody>
      </p:sp>
      <p:sp>
        <p:nvSpPr>
          <p:cNvPr id="60419" name="Rectangle 3"/>
          <p:cNvSpPr>
            <a:spLocks noGrp="1" noChangeArrowheads="1"/>
          </p:cNvSpPr>
          <p:nvPr>
            <p:ph type="body" idx="1"/>
          </p:nvPr>
        </p:nvSpPr>
        <p:spPr/>
        <p:txBody>
          <a:bodyPr/>
          <a:lstStyle/>
          <a:p>
            <a:r>
              <a:rPr lang="en-US" sz="2800"/>
              <a:t>Honda has very exacting quality standards (while BL does not)</a:t>
            </a:r>
          </a:p>
          <a:p>
            <a:r>
              <a:rPr lang="en-US" sz="2800"/>
              <a:t>BL’s gearbox suppliers would need to retool to meet Honda’s quality requirements. </a:t>
            </a:r>
          </a:p>
          <a:p>
            <a:r>
              <a:rPr lang="en-US" sz="2800"/>
              <a:t>This investment is firm specific and uncertain</a:t>
            </a:r>
          </a:p>
          <a:p>
            <a:r>
              <a:rPr lang="en-US" sz="2800"/>
              <a:t>Market failure results and Honda is forced to source gearboxes from Japan.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xfrm>
            <a:off x="1871663" y="300038"/>
            <a:ext cx="616585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t>Examples</a:t>
            </a:r>
          </a:p>
        </p:txBody>
      </p:sp>
      <p:sp>
        <p:nvSpPr>
          <p:cNvPr id="24578" name="Rectangle 2"/>
          <p:cNvSpPr>
            <a:spLocks noGrp="1" noChangeArrowheads="1"/>
          </p:cNvSpPr>
          <p:nvPr>
            <p:ph type="body" idx="1"/>
          </p:nvPr>
        </p:nvSpPr>
        <p:spPr>
          <a:xfrm>
            <a:off x="762000" y="1350963"/>
            <a:ext cx="7772400" cy="5202237"/>
          </a:xfrm>
          <a:ln/>
        </p:spPr>
        <p:txBody>
          <a:bodyPr/>
          <a:lstStyle/>
          <a:p>
            <a:pPr marL="341313" indent="-34131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Backward VI</a:t>
            </a:r>
          </a:p>
          <a:p>
            <a:pPr marL="741363" lvl="1" indent="-28416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Assuring input quality (General Foods)</a:t>
            </a:r>
          </a:p>
          <a:p>
            <a:pPr marL="741363" lvl="1" indent="-28416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Assuring delivery reliability (Ford, early JIT)</a:t>
            </a:r>
          </a:p>
          <a:p>
            <a:pPr marL="741363" lvl="1" indent="-28416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Honda (UK, 197?)</a:t>
            </a:r>
          </a:p>
          <a:p>
            <a:pPr marL="341313" indent="-34131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Forward VI</a:t>
            </a:r>
          </a:p>
          <a:p>
            <a:pPr marL="741363" lvl="1" indent="-284163">
              <a:lnSpc>
                <a:spcPct val="135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Assuring adequate marketing/customer training (Singer, Kodak)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title"/>
          </p:nvPr>
        </p:nvSpPr>
        <p:spPr>
          <a:xfrm>
            <a:off x="1871663" y="360363"/>
            <a:ext cx="7043737" cy="64293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Drawbacks of vertical integration</a:t>
            </a:r>
          </a:p>
        </p:txBody>
      </p:sp>
      <p:sp>
        <p:nvSpPr>
          <p:cNvPr id="27650" name="Rectangle 2"/>
          <p:cNvSpPr>
            <a:spLocks noGrp="1" noChangeArrowheads="1"/>
          </p:cNvSpPr>
          <p:nvPr>
            <p:ph type="body" idx="1"/>
          </p:nvPr>
        </p:nvSpPr>
        <p:spPr>
          <a:xfrm>
            <a:off x="685800" y="1524000"/>
            <a:ext cx="7772400" cy="4583113"/>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Assumption of risk</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Technological change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Demand fluctuation</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BUT uncertainty is in part why VI happens to there is no real alternative</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Lack of market discipline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Transfer prices are a matter of internal negotiation</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BUT if there is no market, there is no price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xfrm>
            <a:off x="1676400" y="304800"/>
            <a:ext cx="7011988" cy="8397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Vertical Integration</a:t>
            </a:r>
          </a:p>
        </p:txBody>
      </p:sp>
      <p:sp>
        <p:nvSpPr>
          <p:cNvPr id="14338" name="Rectangle 2"/>
          <p:cNvSpPr>
            <a:spLocks noGrp="1" noChangeArrowheads="1"/>
          </p:cNvSpPr>
          <p:nvPr>
            <p:ph type="body" idx="1"/>
          </p:nvPr>
        </p:nvSpPr>
        <p:spPr>
          <a:xfrm>
            <a:off x="685800" y="1295400"/>
            <a:ext cx="7772400" cy="5024438"/>
          </a:xfrm>
          <a:ln/>
        </p:spPr>
        <p:txBody>
          <a:bodyPr/>
          <a:lstStyle/>
          <a:p>
            <a:pPr marL="341313" indent="-341313">
              <a:lnSpc>
                <a:spcPts val="3088"/>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Facilitate investment in specialized assets </a:t>
            </a:r>
            <a:br>
              <a:rPr lang="en-US" sz="2000"/>
            </a:br>
            <a:r>
              <a:rPr lang="en-US" sz="2000"/>
              <a:t>up- or down-stream in the value chain</a:t>
            </a:r>
          </a:p>
          <a:p>
            <a:pPr marL="741363" lvl="1" indent="-284163">
              <a:lnSpc>
                <a:spcPct val="13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Protect product quality </a:t>
            </a:r>
          </a:p>
          <a:p>
            <a:pPr lvl="2">
              <a:lnSpc>
                <a:spcPct val="130000"/>
              </a:lnSpc>
              <a:spcBef>
                <a:spcPts val="450"/>
              </a:spcBef>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a:t>General Foods bananas</a:t>
            </a:r>
          </a:p>
          <a:p>
            <a:pPr lvl="2">
              <a:lnSpc>
                <a:spcPct val="130000"/>
              </a:lnSpc>
              <a:spcBef>
                <a:spcPts val="450"/>
              </a:spcBef>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a:t>Singer sewing-machines</a:t>
            </a:r>
          </a:p>
          <a:p>
            <a:pPr marL="741363" lvl="1" indent="-284163">
              <a:lnSpc>
                <a:spcPct val="13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Improve scheduling</a:t>
            </a:r>
          </a:p>
          <a:p>
            <a:pPr lvl="2">
              <a:lnSpc>
                <a:spcPct val="130000"/>
              </a:lnSpc>
              <a:spcBef>
                <a:spcPts val="450"/>
              </a:spcBef>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a:t>Looks like JIT…</a:t>
            </a:r>
          </a:p>
          <a:p>
            <a:pPr marL="341313" indent="-341313">
              <a:lnSpc>
                <a:spcPct val="13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Create barriers to entry/imitation</a:t>
            </a:r>
          </a:p>
          <a:p>
            <a:pPr marL="741363" lvl="1" indent="-284163">
              <a:lnSpc>
                <a:spcPct val="13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Prevent competitors accessing quality supplies</a:t>
            </a:r>
          </a:p>
          <a:p>
            <a:pPr lvl="2">
              <a:lnSpc>
                <a:spcPct val="130000"/>
              </a:lnSpc>
              <a:spcBef>
                <a:spcPts val="450"/>
              </a:spcBef>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a:t>Alcoa and its bauxite mine</a:t>
            </a:r>
          </a:p>
          <a:p>
            <a:pPr lvl="2">
              <a:lnSpc>
                <a:spcPct val="130000"/>
              </a:lnSpc>
              <a:spcBef>
                <a:spcPts val="450"/>
              </a:spcBef>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a:t>General foods bananas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xfrm>
            <a:off x="1871663" y="269875"/>
            <a:ext cx="6165850" cy="825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a:t>Alternatives</a:t>
            </a:r>
          </a:p>
        </p:txBody>
      </p:sp>
      <p:sp>
        <p:nvSpPr>
          <p:cNvPr id="25602" name="Rectangle 2"/>
          <p:cNvSpPr>
            <a:spLocks noGrp="1" noChangeArrowheads="1"/>
          </p:cNvSpPr>
          <p:nvPr>
            <p:ph type="body" idx="1"/>
          </p:nvPr>
        </p:nvSpPr>
        <p:spPr>
          <a:xfrm>
            <a:off x="685800" y="1447800"/>
            <a:ext cx="7772400" cy="4629150"/>
          </a:xfrm>
          <a:ln/>
        </p:spPr>
        <p:txBody>
          <a:bodyPr/>
          <a:lstStyle/>
          <a:p>
            <a:pPr marL="341313" indent="-341313">
              <a:lnSpc>
                <a:spcPts val="285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Long term contracts </a:t>
            </a:r>
          </a:p>
          <a:p>
            <a:pPr marL="741363" lvl="1" indent="-284163">
              <a:lnSpc>
                <a:spcPts val="285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(NO - for reasons we have just seen)</a:t>
            </a:r>
          </a:p>
          <a:p>
            <a:pPr marL="341313" indent="-341313">
              <a:lnSpc>
                <a:spcPct val="12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Incentive Alignment</a:t>
            </a:r>
          </a:p>
          <a:p>
            <a:pPr marL="741363" lvl="1" indent="-284163">
              <a:lnSpc>
                <a:spcPct val="12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Equity joint venture (but this is really a firm)</a:t>
            </a:r>
          </a:p>
          <a:p>
            <a:pPr marL="341313" indent="-341313">
              <a:lnSpc>
                <a:spcPct val="12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Economic ‘trust’</a:t>
            </a:r>
          </a:p>
          <a:p>
            <a:pPr marL="741363" lvl="1" indent="-284163">
              <a:lnSpc>
                <a:spcPct val="12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Repeated game with the same player</a:t>
            </a:r>
          </a:p>
          <a:p>
            <a:pPr marL="741363" lvl="1" indent="-284163">
              <a:lnSpc>
                <a:spcPct val="12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Reputation - repeated game with the other players</a:t>
            </a:r>
          </a:p>
          <a:p>
            <a:pPr marL="741363" lvl="1" indent="-284163">
              <a:lnSpc>
                <a:spcPct val="12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‘Exchange of hostages’ - mutual dependence</a:t>
            </a:r>
          </a:p>
          <a:p>
            <a:pPr marL="341313" indent="-341313">
              <a:lnSpc>
                <a:spcPct val="12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Real trust</a:t>
            </a:r>
          </a:p>
          <a:p>
            <a:pPr marL="741363" lvl="1" indent="-284163">
              <a:lnSpc>
                <a:spcPct val="12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Toyota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xfrm>
            <a:off x="1871663" y="269875"/>
            <a:ext cx="6165850" cy="825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a:t>Outsourcing</a:t>
            </a:r>
          </a:p>
        </p:txBody>
      </p:sp>
      <p:sp>
        <p:nvSpPr>
          <p:cNvPr id="26626" name="Rectangle 2"/>
          <p:cNvSpPr>
            <a:spLocks noGrp="1" noChangeArrowheads="1"/>
          </p:cNvSpPr>
          <p:nvPr>
            <p:ph type="body" idx="1"/>
          </p:nvPr>
        </p:nvSpPr>
        <p:spPr>
          <a:xfrm>
            <a:off x="685800" y="1447800"/>
            <a:ext cx="7772400" cy="4335463"/>
          </a:xfrm>
          <a:ln/>
        </p:spPr>
        <p:txBody>
          <a:bodyPr/>
          <a:lstStyle/>
          <a:p>
            <a:pPr marL="341313" indent="-341313">
              <a:lnSpc>
                <a:spcPts val="5400"/>
              </a:lnSpc>
              <a:spcBef>
                <a:spcPts val="9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Activities that are not distinctive?</a:t>
            </a:r>
          </a:p>
          <a:p>
            <a:pPr marL="741363" lvl="1" indent="-284163">
              <a:lnSpc>
                <a:spcPct val="15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“Stick to the knitting”; outsource everything else </a:t>
            </a:r>
          </a:p>
          <a:p>
            <a:pPr marL="741363" lvl="1" indent="-284163">
              <a:lnSpc>
                <a:spcPct val="15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Benefit from suppliers’ economies of scale</a:t>
            </a:r>
          </a:p>
          <a:p>
            <a:pPr marL="741363" lvl="1" indent="-284163">
              <a:lnSpc>
                <a:spcPct val="15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Derive benefits from specialization, flexibility, market efficiency and discipline</a:t>
            </a:r>
          </a:p>
          <a:p>
            <a:pPr marL="341313" indent="-341313">
              <a:lnSpc>
                <a:spcPct val="150000"/>
              </a:lnSpc>
              <a:spcBef>
                <a:spcPts val="9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BUT</a:t>
            </a:r>
          </a:p>
          <a:p>
            <a:pPr marL="741363" lvl="1" indent="-284163">
              <a:lnSpc>
                <a:spcPct val="15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Beware of creating powerful suppliers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ph type="title"/>
          </p:nvPr>
        </p:nvSpPr>
        <p:spPr>
          <a:xfrm>
            <a:off x="1871663" y="223838"/>
            <a:ext cx="6165850" cy="917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a:t>Summary</a:t>
            </a:r>
          </a:p>
        </p:txBody>
      </p:sp>
      <p:sp>
        <p:nvSpPr>
          <p:cNvPr id="28674" name="Rectangle 2"/>
          <p:cNvSpPr>
            <a:spLocks noGrp="1" noChangeArrowheads="1"/>
          </p:cNvSpPr>
          <p:nvPr>
            <p:ph type="body" idx="1"/>
          </p:nvPr>
        </p:nvSpPr>
        <p:spPr>
          <a:xfrm>
            <a:off x="685800" y="1447800"/>
            <a:ext cx="7772400" cy="4681538"/>
          </a:xfrm>
          <a:ln/>
        </p:spPr>
        <p:txBody>
          <a:bodyPr/>
          <a:lstStyle/>
          <a:p>
            <a:pPr marL="341313" indent="-341313">
              <a:lnSpc>
                <a:spcPts val="4125"/>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Vertical Integration is useful to: </a:t>
            </a:r>
          </a:p>
          <a:p>
            <a:pPr marL="741363" lvl="1" indent="-284163">
              <a:lnSpc>
                <a:spcPct val="13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Facilitate investment in specialized assets up- or down-steam in the value chain</a:t>
            </a:r>
          </a:p>
          <a:p>
            <a:pPr lvl="2">
              <a:lnSpc>
                <a:spcPct val="130000"/>
              </a:lnSpc>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Protect product quality </a:t>
            </a:r>
          </a:p>
          <a:p>
            <a:pPr lvl="2">
              <a:lnSpc>
                <a:spcPct val="130000"/>
              </a:lnSpc>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Improve scheduling</a:t>
            </a:r>
          </a:p>
          <a:p>
            <a:pPr marL="741363" lvl="1" indent="-284163">
              <a:lnSpc>
                <a:spcPct val="13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Create barriers to entry/imitation</a:t>
            </a:r>
          </a:p>
          <a:p>
            <a:pPr lvl="2">
              <a:lnSpc>
                <a:spcPct val="130000"/>
              </a:lnSpc>
              <a:buSzPct val="5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Prevent competitors accessing quality supplies or markets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ph type="title"/>
          </p:nvPr>
        </p:nvSpPr>
        <p:spPr>
          <a:xfrm>
            <a:off x="1871663" y="247650"/>
            <a:ext cx="6967537" cy="70326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Diminishing Marginal Cost</a:t>
            </a:r>
          </a:p>
        </p:txBody>
      </p:sp>
      <p:sp>
        <p:nvSpPr>
          <p:cNvPr id="5122" name="Rectangle 2"/>
          <p:cNvSpPr>
            <a:spLocks noGrp="1" noChangeArrowheads="1"/>
          </p:cNvSpPr>
          <p:nvPr>
            <p:ph type="body" idx="1"/>
          </p:nvPr>
        </p:nvSpPr>
        <p:spPr>
          <a:xfrm>
            <a:off x="685800" y="1760538"/>
            <a:ext cx="3810000" cy="3954462"/>
          </a:xfrm>
          <a:ln/>
        </p:spPr>
        <p:txBody>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Each additional item of a kind acquired is costs less to produce than the preceding one</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Earlier items are more costly than later ones </a:t>
            </a:r>
          </a:p>
        </p:txBody>
      </p:sp>
      <p:sp>
        <p:nvSpPr>
          <p:cNvPr id="5123" name="Line 3"/>
          <p:cNvSpPr>
            <a:spLocks noChangeShapeType="1"/>
          </p:cNvSpPr>
          <p:nvPr/>
        </p:nvSpPr>
        <p:spPr bwMode="auto">
          <a:xfrm>
            <a:off x="4800600" y="1981200"/>
            <a:ext cx="1588" cy="3276600"/>
          </a:xfrm>
          <a:prstGeom prst="line">
            <a:avLst/>
          </a:prstGeom>
          <a:noFill/>
          <a:ln w="28440">
            <a:solidFill>
              <a:srgbClr val="FFFFFF"/>
            </a:solidFill>
            <a:miter lim="800000"/>
            <a:headEnd/>
            <a:tailEnd/>
          </a:ln>
          <a:effectLst/>
        </p:spPr>
        <p:txBody>
          <a:bodyPr/>
          <a:lstStyle/>
          <a:p>
            <a:endParaRPr lang="en-US"/>
          </a:p>
        </p:txBody>
      </p:sp>
      <p:sp>
        <p:nvSpPr>
          <p:cNvPr id="5124" name="Line 4"/>
          <p:cNvSpPr>
            <a:spLocks noChangeShapeType="1"/>
          </p:cNvSpPr>
          <p:nvPr/>
        </p:nvSpPr>
        <p:spPr bwMode="auto">
          <a:xfrm flipH="1">
            <a:off x="4797425" y="5257800"/>
            <a:ext cx="3892550" cy="1588"/>
          </a:xfrm>
          <a:prstGeom prst="line">
            <a:avLst/>
          </a:prstGeom>
          <a:noFill/>
          <a:ln w="28440">
            <a:solidFill>
              <a:srgbClr val="FFFFFF"/>
            </a:solidFill>
            <a:miter lim="800000"/>
            <a:headEnd/>
            <a:tailEnd/>
          </a:ln>
          <a:effectLst/>
        </p:spPr>
        <p:txBody>
          <a:bodyPr/>
          <a:lstStyle/>
          <a:p>
            <a:endParaRPr lang="en-US"/>
          </a:p>
        </p:txBody>
      </p:sp>
      <p:grpSp>
        <p:nvGrpSpPr>
          <p:cNvPr id="5125" name="Group 5"/>
          <p:cNvGrpSpPr>
            <a:grpSpLocks/>
          </p:cNvGrpSpPr>
          <p:nvPr/>
        </p:nvGrpSpPr>
        <p:grpSpPr bwMode="auto">
          <a:xfrm>
            <a:off x="5505450" y="5257800"/>
            <a:ext cx="290513" cy="544513"/>
            <a:chOff x="3468" y="3312"/>
            <a:chExt cx="183" cy="343"/>
          </a:xfrm>
        </p:grpSpPr>
        <p:sp>
          <p:nvSpPr>
            <p:cNvPr id="5126" name="Line 6"/>
            <p:cNvSpPr>
              <a:spLocks noChangeShapeType="1"/>
            </p:cNvSpPr>
            <p:nvPr/>
          </p:nvSpPr>
          <p:spPr bwMode="auto">
            <a:xfrm>
              <a:off x="3564" y="3312"/>
              <a:ext cx="1" cy="96"/>
            </a:xfrm>
            <a:prstGeom prst="line">
              <a:avLst/>
            </a:prstGeom>
            <a:noFill/>
            <a:ln w="12600">
              <a:solidFill>
                <a:srgbClr val="BBE0E3"/>
              </a:solidFill>
              <a:miter lim="800000"/>
              <a:headEnd/>
              <a:tailEnd/>
            </a:ln>
            <a:effectLst/>
          </p:spPr>
          <p:txBody>
            <a:bodyPr/>
            <a:lstStyle/>
            <a:p>
              <a:endParaRPr lang="en-US"/>
            </a:p>
          </p:txBody>
        </p:sp>
        <p:sp>
          <p:nvSpPr>
            <p:cNvPr id="5127" name="AutoShape 7"/>
            <p:cNvSpPr>
              <a:spLocks noChangeArrowheads="1"/>
            </p:cNvSpPr>
            <p:nvPr/>
          </p:nvSpPr>
          <p:spPr bwMode="auto">
            <a:xfrm>
              <a:off x="346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1</a:t>
              </a:r>
            </a:p>
          </p:txBody>
        </p:sp>
      </p:grpSp>
      <p:grpSp>
        <p:nvGrpSpPr>
          <p:cNvPr id="5128" name="Group 8"/>
          <p:cNvGrpSpPr>
            <a:grpSpLocks/>
          </p:cNvGrpSpPr>
          <p:nvPr/>
        </p:nvGrpSpPr>
        <p:grpSpPr bwMode="auto">
          <a:xfrm>
            <a:off x="6362700" y="5257800"/>
            <a:ext cx="290513" cy="544513"/>
            <a:chOff x="4008" y="3312"/>
            <a:chExt cx="183" cy="343"/>
          </a:xfrm>
        </p:grpSpPr>
        <p:sp>
          <p:nvSpPr>
            <p:cNvPr id="5129" name="Line 9"/>
            <p:cNvSpPr>
              <a:spLocks noChangeShapeType="1"/>
            </p:cNvSpPr>
            <p:nvPr/>
          </p:nvSpPr>
          <p:spPr bwMode="auto">
            <a:xfrm>
              <a:off x="4104" y="3312"/>
              <a:ext cx="1" cy="96"/>
            </a:xfrm>
            <a:prstGeom prst="line">
              <a:avLst/>
            </a:prstGeom>
            <a:noFill/>
            <a:ln w="12600">
              <a:solidFill>
                <a:srgbClr val="BBE0E3"/>
              </a:solidFill>
              <a:miter lim="800000"/>
              <a:headEnd/>
              <a:tailEnd/>
            </a:ln>
            <a:effectLst/>
          </p:spPr>
          <p:txBody>
            <a:bodyPr/>
            <a:lstStyle/>
            <a:p>
              <a:endParaRPr lang="en-US"/>
            </a:p>
          </p:txBody>
        </p:sp>
        <p:sp>
          <p:nvSpPr>
            <p:cNvPr id="5130" name="AutoShape 10"/>
            <p:cNvSpPr>
              <a:spLocks noChangeArrowheads="1"/>
            </p:cNvSpPr>
            <p:nvPr/>
          </p:nvSpPr>
          <p:spPr bwMode="auto">
            <a:xfrm>
              <a:off x="400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2</a:t>
              </a:r>
            </a:p>
          </p:txBody>
        </p:sp>
      </p:grpSp>
      <p:grpSp>
        <p:nvGrpSpPr>
          <p:cNvPr id="5131" name="Group 11"/>
          <p:cNvGrpSpPr>
            <a:grpSpLocks/>
          </p:cNvGrpSpPr>
          <p:nvPr/>
        </p:nvGrpSpPr>
        <p:grpSpPr bwMode="auto">
          <a:xfrm>
            <a:off x="7219950" y="5257800"/>
            <a:ext cx="290513" cy="544513"/>
            <a:chOff x="4548" y="3312"/>
            <a:chExt cx="183" cy="343"/>
          </a:xfrm>
        </p:grpSpPr>
        <p:sp>
          <p:nvSpPr>
            <p:cNvPr id="5132" name="Line 12"/>
            <p:cNvSpPr>
              <a:spLocks noChangeShapeType="1"/>
            </p:cNvSpPr>
            <p:nvPr/>
          </p:nvSpPr>
          <p:spPr bwMode="auto">
            <a:xfrm>
              <a:off x="4644" y="3312"/>
              <a:ext cx="1" cy="96"/>
            </a:xfrm>
            <a:prstGeom prst="line">
              <a:avLst/>
            </a:prstGeom>
            <a:noFill/>
            <a:ln w="12600">
              <a:solidFill>
                <a:srgbClr val="BBE0E3"/>
              </a:solidFill>
              <a:miter lim="800000"/>
              <a:headEnd/>
              <a:tailEnd/>
            </a:ln>
            <a:effectLst/>
          </p:spPr>
          <p:txBody>
            <a:bodyPr/>
            <a:lstStyle/>
            <a:p>
              <a:endParaRPr lang="en-US"/>
            </a:p>
          </p:txBody>
        </p:sp>
        <p:sp>
          <p:nvSpPr>
            <p:cNvPr id="5133" name="AutoShape 13"/>
            <p:cNvSpPr>
              <a:spLocks noChangeArrowheads="1"/>
            </p:cNvSpPr>
            <p:nvPr/>
          </p:nvSpPr>
          <p:spPr bwMode="auto">
            <a:xfrm>
              <a:off x="454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3</a:t>
              </a:r>
            </a:p>
          </p:txBody>
        </p:sp>
      </p:grpSp>
      <p:grpSp>
        <p:nvGrpSpPr>
          <p:cNvPr id="5134" name="Group 14"/>
          <p:cNvGrpSpPr>
            <a:grpSpLocks/>
          </p:cNvGrpSpPr>
          <p:nvPr/>
        </p:nvGrpSpPr>
        <p:grpSpPr bwMode="auto">
          <a:xfrm>
            <a:off x="8077200" y="5257800"/>
            <a:ext cx="290513" cy="544513"/>
            <a:chOff x="5088" y="3312"/>
            <a:chExt cx="183" cy="343"/>
          </a:xfrm>
        </p:grpSpPr>
        <p:sp>
          <p:nvSpPr>
            <p:cNvPr id="5135" name="Line 15"/>
            <p:cNvSpPr>
              <a:spLocks noChangeShapeType="1"/>
            </p:cNvSpPr>
            <p:nvPr/>
          </p:nvSpPr>
          <p:spPr bwMode="auto">
            <a:xfrm>
              <a:off x="5184" y="3312"/>
              <a:ext cx="1" cy="96"/>
            </a:xfrm>
            <a:prstGeom prst="line">
              <a:avLst/>
            </a:prstGeom>
            <a:noFill/>
            <a:ln w="12600">
              <a:solidFill>
                <a:srgbClr val="BBE0E3"/>
              </a:solidFill>
              <a:miter lim="800000"/>
              <a:headEnd/>
              <a:tailEnd/>
            </a:ln>
            <a:effectLst/>
          </p:spPr>
          <p:txBody>
            <a:bodyPr/>
            <a:lstStyle/>
            <a:p>
              <a:endParaRPr lang="en-US"/>
            </a:p>
          </p:txBody>
        </p:sp>
        <p:sp>
          <p:nvSpPr>
            <p:cNvPr id="5136" name="AutoShape 16"/>
            <p:cNvSpPr>
              <a:spLocks noChangeArrowheads="1"/>
            </p:cNvSpPr>
            <p:nvPr/>
          </p:nvSpPr>
          <p:spPr bwMode="auto">
            <a:xfrm>
              <a:off x="508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4</a:t>
              </a:r>
            </a:p>
          </p:txBody>
        </p:sp>
      </p:grpSp>
      <p:sp>
        <p:nvSpPr>
          <p:cNvPr id="5137" name="Line 17"/>
          <p:cNvSpPr>
            <a:spLocks noChangeShapeType="1"/>
          </p:cNvSpPr>
          <p:nvPr/>
        </p:nvSpPr>
        <p:spPr bwMode="auto">
          <a:xfrm>
            <a:off x="4800600" y="2130425"/>
            <a:ext cx="762000" cy="1755775"/>
          </a:xfrm>
          <a:prstGeom prst="line">
            <a:avLst/>
          </a:prstGeom>
          <a:noFill/>
          <a:ln w="28440">
            <a:solidFill>
              <a:srgbClr val="FFFFFF"/>
            </a:solidFill>
            <a:miter lim="800000"/>
            <a:headEnd/>
            <a:tailEnd/>
          </a:ln>
          <a:effectLst/>
        </p:spPr>
        <p:txBody>
          <a:bodyPr/>
          <a:lstStyle/>
          <a:p>
            <a:endParaRPr lang="en-US"/>
          </a:p>
        </p:txBody>
      </p:sp>
      <p:sp>
        <p:nvSpPr>
          <p:cNvPr id="5138" name="Line 18"/>
          <p:cNvSpPr>
            <a:spLocks noChangeShapeType="1"/>
          </p:cNvSpPr>
          <p:nvPr/>
        </p:nvSpPr>
        <p:spPr bwMode="auto">
          <a:xfrm>
            <a:off x="5562600" y="3883025"/>
            <a:ext cx="914400" cy="688975"/>
          </a:xfrm>
          <a:prstGeom prst="line">
            <a:avLst/>
          </a:prstGeom>
          <a:noFill/>
          <a:ln w="28440">
            <a:solidFill>
              <a:srgbClr val="FFFFFF"/>
            </a:solidFill>
            <a:miter lim="800000"/>
            <a:headEnd/>
            <a:tailEnd/>
          </a:ln>
          <a:effectLst/>
        </p:spPr>
        <p:txBody>
          <a:bodyPr/>
          <a:lstStyle/>
          <a:p>
            <a:endParaRPr lang="en-US"/>
          </a:p>
        </p:txBody>
      </p:sp>
      <p:sp>
        <p:nvSpPr>
          <p:cNvPr id="5139" name="Line 19"/>
          <p:cNvSpPr>
            <a:spLocks noChangeShapeType="1"/>
          </p:cNvSpPr>
          <p:nvPr/>
        </p:nvSpPr>
        <p:spPr bwMode="auto">
          <a:xfrm>
            <a:off x="6477000" y="4568825"/>
            <a:ext cx="838200" cy="231775"/>
          </a:xfrm>
          <a:prstGeom prst="line">
            <a:avLst/>
          </a:prstGeom>
          <a:noFill/>
          <a:ln w="28440">
            <a:solidFill>
              <a:srgbClr val="FFFFFF"/>
            </a:solidFill>
            <a:miter lim="800000"/>
            <a:headEnd/>
            <a:tailEnd/>
          </a:ln>
          <a:effectLst/>
        </p:spPr>
        <p:txBody>
          <a:bodyPr/>
          <a:lstStyle/>
          <a:p>
            <a:endParaRPr lang="en-US"/>
          </a:p>
        </p:txBody>
      </p:sp>
      <p:sp>
        <p:nvSpPr>
          <p:cNvPr id="5140" name="Line 20"/>
          <p:cNvSpPr>
            <a:spLocks noChangeShapeType="1"/>
          </p:cNvSpPr>
          <p:nvPr/>
        </p:nvSpPr>
        <p:spPr bwMode="auto">
          <a:xfrm>
            <a:off x="7315200" y="4797425"/>
            <a:ext cx="838200" cy="79375"/>
          </a:xfrm>
          <a:prstGeom prst="line">
            <a:avLst/>
          </a:prstGeom>
          <a:noFill/>
          <a:ln w="28440">
            <a:solidFill>
              <a:srgbClr val="FFFFFF"/>
            </a:solidFill>
            <a:miter lim="800000"/>
            <a:headEnd/>
            <a:tailEnd/>
          </a:ln>
          <a:effectLst/>
        </p:spPr>
        <p:txBody>
          <a:bodyPr/>
          <a:lstStyle/>
          <a:p>
            <a:endParaRPr lang="en-US"/>
          </a:p>
        </p:txBody>
      </p:sp>
      <p:sp>
        <p:nvSpPr>
          <p:cNvPr id="5141" name="Line 21"/>
          <p:cNvSpPr>
            <a:spLocks noChangeShapeType="1"/>
          </p:cNvSpPr>
          <p:nvPr/>
        </p:nvSpPr>
        <p:spPr bwMode="auto">
          <a:xfrm flipV="1">
            <a:off x="5638800" y="2206625"/>
            <a:ext cx="1588" cy="1603375"/>
          </a:xfrm>
          <a:prstGeom prst="line">
            <a:avLst/>
          </a:prstGeom>
          <a:noFill/>
          <a:ln w="12600">
            <a:solidFill>
              <a:srgbClr val="BBE0E3"/>
            </a:solidFill>
            <a:miter lim="800000"/>
            <a:headEnd type="triangle" w="med" len="med"/>
            <a:tailEnd type="triangle" w="med" len="med"/>
          </a:ln>
          <a:effectLst/>
        </p:spPr>
        <p:txBody>
          <a:bodyPr/>
          <a:lstStyle/>
          <a:p>
            <a:endParaRPr lang="en-US"/>
          </a:p>
        </p:txBody>
      </p:sp>
      <p:sp>
        <p:nvSpPr>
          <p:cNvPr id="5142" name="Line 22"/>
          <p:cNvSpPr>
            <a:spLocks noChangeShapeType="1"/>
          </p:cNvSpPr>
          <p:nvPr/>
        </p:nvSpPr>
        <p:spPr bwMode="auto">
          <a:xfrm flipV="1">
            <a:off x="6477000" y="3959225"/>
            <a:ext cx="1588" cy="536575"/>
          </a:xfrm>
          <a:prstGeom prst="line">
            <a:avLst/>
          </a:prstGeom>
          <a:noFill/>
          <a:ln w="12600">
            <a:solidFill>
              <a:srgbClr val="BBE0E3"/>
            </a:solidFill>
            <a:miter lim="800000"/>
            <a:headEnd type="triangle" w="med" len="med"/>
            <a:tailEnd type="triangle" w="med" len="med"/>
          </a:ln>
          <a:effectLst/>
        </p:spPr>
        <p:txBody>
          <a:bodyPr/>
          <a:lstStyle/>
          <a:p>
            <a:endParaRPr lang="en-US"/>
          </a:p>
        </p:txBody>
      </p:sp>
      <p:sp>
        <p:nvSpPr>
          <p:cNvPr id="5143" name="AutoShape 23"/>
          <p:cNvSpPr>
            <a:spLocks noChangeArrowheads="1"/>
          </p:cNvSpPr>
          <p:nvPr/>
        </p:nvSpPr>
        <p:spPr bwMode="auto">
          <a:xfrm>
            <a:off x="5627688" y="2665413"/>
            <a:ext cx="1700212"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 cost of first item</a:t>
            </a:r>
          </a:p>
        </p:txBody>
      </p:sp>
      <p:sp>
        <p:nvSpPr>
          <p:cNvPr id="5144" name="AutoShape 24"/>
          <p:cNvSpPr>
            <a:spLocks noChangeArrowheads="1"/>
          </p:cNvSpPr>
          <p:nvPr/>
        </p:nvSpPr>
        <p:spPr bwMode="auto">
          <a:xfrm>
            <a:off x="6545263" y="4038600"/>
            <a:ext cx="1984375"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 cost of second item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xfrm>
            <a:off x="1871663" y="247650"/>
            <a:ext cx="6967537" cy="70326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Diminishing Marginal Value</a:t>
            </a:r>
          </a:p>
        </p:txBody>
      </p:sp>
      <p:sp>
        <p:nvSpPr>
          <p:cNvPr id="6146" name="Rectangle 2"/>
          <p:cNvSpPr>
            <a:spLocks noGrp="1" noChangeArrowheads="1"/>
          </p:cNvSpPr>
          <p:nvPr>
            <p:ph type="body" idx="1"/>
          </p:nvPr>
        </p:nvSpPr>
        <p:spPr>
          <a:xfrm>
            <a:off x="685800" y="1828800"/>
            <a:ext cx="3810000" cy="3954463"/>
          </a:xfrm>
          <a:ln/>
        </p:spPr>
        <p:txBody>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Each additional item of a kind acquired is valued less than the preceding one just acquired</a:t>
            </a:r>
          </a:p>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Earlier items are valued more than later ones</a:t>
            </a:r>
          </a:p>
        </p:txBody>
      </p:sp>
      <p:sp>
        <p:nvSpPr>
          <p:cNvPr id="6147" name="Line 3"/>
          <p:cNvSpPr>
            <a:spLocks noChangeShapeType="1"/>
          </p:cNvSpPr>
          <p:nvPr/>
        </p:nvSpPr>
        <p:spPr bwMode="auto">
          <a:xfrm>
            <a:off x="4800600" y="1981200"/>
            <a:ext cx="1588" cy="3276600"/>
          </a:xfrm>
          <a:prstGeom prst="line">
            <a:avLst/>
          </a:prstGeom>
          <a:noFill/>
          <a:ln w="28440">
            <a:solidFill>
              <a:srgbClr val="FFFFFF"/>
            </a:solidFill>
            <a:miter lim="800000"/>
            <a:headEnd/>
            <a:tailEnd/>
          </a:ln>
          <a:effectLst/>
        </p:spPr>
        <p:txBody>
          <a:bodyPr/>
          <a:lstStyle/>
          <a:p>
            <a:endParaRPr lang="en-US"/>
          </a:p>
        </p:txBody>
      </p:sp>
      <p:sp>
        <p:nvSpPr>
          <p:cNvPr id="6148" name="Line 4"/>
          <p:cNvSpPr>
            <a:spLocks noChangeShapeType="1"/>
          </p:cNvSpPr>
          <p:nvPr/>
        </p:nvSpPr>
        <p:spPr bwMode="auto">
          <a:xfrm flipH="1">
            <a:off x="4797425" y="5257800"/>
            <a:ext cx="3892550" cy="1588"/>
          </a:xfrm>
          <a:prstGeom prst="line">
            <a:avLst/>
          </a:prstGeom>
          <a:noFill/>
          <a:ln w="28440">
            <a:solidFill>
              <a:srgbClr val="FFFFFF"/>
            </a:solidFill>
            <a:miter lim="800000"/>
            <a:headEnd/>
            <a:tailEnd/>
          </a:ln>
          <a:effectLst/>
        </p:spPr>
        <p:txBody>
          <a:bodyPr/>
          <a:lstStyle/>
          <a:p>
            <a:endParaRPr lang="en-US"/>
          </a:p>
        </p:txBody>
      </p:sp>
      <p:grpSp>
        <p:nvGrpSpPr>
          <p:cNvPr id="6149" name="Group 5"/>
          <p:cNvGrpSpPr>
            <a:grpSpLocks/>
          </p:cNvGrpSpPr>
          <p:nvPr/>
        </p:nvGrpSpPr>
        <p:grpSpPr bwMode="auto">
          <a:xfrm>
            <a:off x="5505450" y="5257800"/>
            <a:ext cx="290513" cy="544513"/>
            <a:chOff x="3468" y="3312"/>
            <a:chExt cx="183" cy="343"/>
          </a:xfrm>
        </p:grpSpPr>
        <p:sp>
          <p:nvSpPr>
            <p:cNvPr id="6150" name="Line 6"/>
            <p:cNvSpPr>
              <a:spLocks noChangeShapeType="1"/>
            </p:cNvSpPr>
            <p:nvPr/>
          </p:nvSpPr>
          <p:spPr bwMode="auto">
            <a:xfrm>
              <a:off x="3564" y="3312"/>
              <a:ext cx="1" cy="96"/>
            </a:xfrm>
            <a:prstGeom prst="line">
              <a:avLst/>
            </a:prstGeom>
            <a:noFill/>
            <a:ln w="12600">
              <a:solidFill>
                <a:srgbClr val="BBE0E3"/>
              </a:solidFill>
              <a:miter lim="800000"/>
              <a:headEnd/>
              <a:tailEnd/>
            </a:ln>
            <a:effectLst/>
          </p:spPr>
          <p:txBody>
            <a:bodyPr/>
            <a:lstStyle/>
            <a:p>
              <a:endParaRPr lang="en-US"/>
            </a:p>
          </p:txBody>
        </p:sp>
        <p:sp>
          <p:nvSpPr>
            <p:cNvPr id="6151" name="AutoShape 7"/>
            <p:cNvSpPr>
              <a:spLocks noChangeArrowheads="1"/>
            </p:cNvSpPr>
            <p:nvPr/>
          </p:nvSpPr>
          <p:spPr bwMode="auto">
            <a:xfrm>
              <a:off x="346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1</a:t>
              </a:r>
            </a:p>
          </p:txBody>
        </p:sp>
      </p:grpSp>
      <p:grpSp>
        <p:nvGrpSpPr>
          <p:cNvPr id="6152" name="Group 8"/>
          <p:cNvGrpSpPr>
            <a:grpSpLocks/>
          </p:cNvGrpSpPr>
          <p:nvPr/>
        </p:nvGrpSpPr>
        <p:grpSpPr bwMode="auto">
          <a:xfrm>
            <a:off x="6362700" y="5257800"/>
            <a:ext cx="290513" cy="544513"/>
            <a:chOff x="4008" y="3312"/>
            <a:chExt cx="183" cy="343"/>
          </a:xfrm>
        </p:grpSpPr>
        <p:sp>
          <p:nvSpPr>
            <p:cNvPr id="6153" name="Line 9"/>
            <p:cNvSpPr>
              <a:spLocks noChangeShapeType="1"/>
            </p:cNvSpPr>
            <p:nvPr/>
          </p:nvSpPr>
          <p:spPr bwMode="auto">
            <a:xfrm>
              <a:off x="4104" y="3312"/>
              <a:ext cx="1" cy="96"/>
            </a:xfrm>
            <a:prstGeom prst="line">
              <a:avLst/>
            </a:prstGeom>
            <a:noFill/>
            <a:ln w="12600">
              <a:solidFill>
                <a:srgbClr val="BBE0E3"/>
              </a:solidFill>
              <a:miter lim="800000"/>
              <a:headEnd/>
              <a:tailEnd/>
            </a:ln>
            <a:effectLst/>
          </p:spPr>
          <p:txBody>
            <a:bodyPr/>
            <a:lstStyle/>
            <a:p>
              <a:endParaRPr lang="en-US"/>
            </a:p>
          </p:txBody>
        </p:sp>
        <p:sp>
          <p:nvSpPr>
            <p:cNvPr id="6154" name="AutoShape 10"/>
            <p:cNvSpPr>
              <a:spLocks noChangeArrowheads="1"/>
            </p:cNvSpPr>
            <p:nvPr/>
          </p:nvSpPr>
          <p:spPr bwMode="auto">
            <a:xfrm>
              <a:off x="400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2</a:t>
              </a:r>
            </a:p>
          </p:txBody>
        </p:sp>
      </p:grpSp>
      <p:grpSp>
        <p:nvGrpSpPr>
          <p:cNvPr id="6155" name="Group 11"/>
          <p:cNvGrpSpPr>
            <a:grpSpLocks/>
          </p:cNvGrpSpPr>
          <p:nvPr/>
        </p:nvGrpSpPr>
        <p:grpSpPr bwMode="auto">
          <a:xfrm>
            <a:off x="7219950" y="5257800"/>
            <a:ext cx="290513" cy="544513"/>
            <a:chOff x="4548" y="3312"/>
            <a:chExt cx="183" cy="343"/>
          </a:xfrm>
        </p:grpSpPr>
        <p:sp>
          <p:nvSpPr>
            <p:cNvPr id="6156" name="Line 12"/>
            <p:cNvSpPr>
              <a:spLocks noChangeShapeType="1"/>
            </p:cNvSpPr>
            <p:nvPr/>
          </p:nvSpPr>
          <p:spPr bwMode="auto">
            <a:xfrm>
              <a:off x="4644" y="3312"/>
              <a:ext cx="1" cy="96"/>
            </a:xfrm>
            <a:prstGeom prst="line">
              <a:avLst/>
            </a:prstGeom>
            <a:noFill/>
            <a:ln w="12600">
              <a:solidFill>
                <a:srgbClr val="BBE0E3"/>
              </a:solidFill>
              <a:miter lim="800000"/>
              <a:headEnd/>
              <a:tailEnd/>
            </a:ln>
            <a:effectLst/>
          </p:spPr>
          <p:txBody>
            <a:bodyPr/>
            <a:lstStyle/>
            <a:p>
              <a:endParaRPr lang="en-US"/>
            </a:p>
          </p:txBody>
        </p:sp>
        <p:sp>
          <p:nvSpPr>
            <p:cNvPr id="6157" name="AutoShape 13"/>
            <p:cNvSpPr>
              <a:spLocks noChangeArrowheads="1"/>
            </p:cNvSpPr>
            <p:nvPr/>
          </p:nvSpPr>
          <p:spPr bwMode="auto">
            <a:xfrm>
              <a:off x="454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3</a:t>
              </a:r>
            </a:p>
          </p:txBody>
        </p:sp>
      </p:grpSp>
      <p:grpSp>
        <p:nvGrpSpPr>
          <p:cNvPr id="6158" name="Group 14"/>
          <p:cNvGrpSpPr>
            <a:grpSpLocks/>
          </p:cNvGrpSpPr>
          <p:nvPr/>
        </p:nvGrpSpPr>
        <p:grpSpPr bwMode="auto">
          <a:xfrm>
            <a:off x="8077200" y="5257800"/>
            <a:ext cx="290513" cy="544513"/>
            <a:chOff x="5088" y="3312"/>
            <a:chExt cx="183" cy="343"/>
          </a:xfrm>
        </p:grpSpPr>
        <p:sp>
          <p:nvSpPr>
            <p:cNvPr id="6159" name="Line 15"/>
            <p:cNvSpPr>
              <a:spLocks noChangeShapeType="1"/>
            </p:cNvSpPr>
            <p:nvPr/>
          </p:nvSpPr>
          <p:spPr bwMode="auto">
            <a:xfrm>
              <a:off x="5184" y="3312"/>
              <a:ext cx="1" cy="96"/>
            </a:xfrm>
            <a:prstGeom prst="line">
              <a:avLst/>
            </a:prstGeom>
            <a:noFill/>
            <a:ln w="12600">
              <a:solidFill>
                <a:srgbClr val="BBE0E3"/>
              </a:solidFill>
              <a:miter lim="800000"/>
              <a:headEnd/>
              <a:tailEnd/>
            </a:ln>
            <a:effectLst/>
          </p:spPr>
          <p:txBody>
            <a:bodyPr/>
            <a:lstStyle/>
            <a:p>
              <a:endParaRPr lang="en-US"/>
            </a:p>
          </p:txBody>
        </p:sp>
        <p:sp>
          <p:nvSpPr>
            <p:cNvPr id="6160" name="AutoShape 16"/>
            <p:cNvSpPr>
              <a:spLocks noChangeArrowheads="1"/>
            </p:cNvSpPr>
            <p:nvPr/>
          </p:nvSpPr>
          <p:spPr bwMode="auto">
            <a:xfrm>
              <a:off x="5088" y="3443"/>
              <a:ext cx="184" cy="212"/>
            </a:xfrm>
            <a:prstGeom prst="roundRect">
              <a:avLst>
                <a:gd name="adj" fmla="val 537"/>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4</a:t>
              </a:r>
            </a:p>
          </p:txBody>
        </p:sp>
      </p:grpSp>
      <p:sp>
        <p:nvSpPr>
          <p:cNvPr id="6161" name="Line 17"/>
          <p:cNvSpPr>
            <a:spLocks noChangeShapeType="1"/>
          </p:cNvSpPr>
          <p:nvPr/>
        </p:nvSpPr>
        <p:spPr bwMode="auto">
          <a:xfrm flipV="1">
            <a:off x="4800600" y="3502025"/>
            <a:ext cx="762000" cy="1758950"/>
          </a:xfrm>
          <a:prstGeom prst="line">
            <a:avLst/>
          </a:prstGeom>
          <a:noFill/>
          <a:ln w="28440">
            <a:solidFill>
              <a:srgbClr val="FFFFFF"/>
            </a:solidFill>
            <a:miter lim="800000"/>
            <a:headEnd/>
            <a:tailEnd/>
          </a:ln>
          <a:effectLst/>
        </p:spPr>
        <p:txBody>
          <a:bodyPr/>
          <a:lstStyle/>
          <a:p>
            <a:endParaRPr lang="en-US"/>
          </a:p>
        </p:txBody>
      </p:sp>
      <p:sp>
        <p:nvSpPr>
          <p:cNvPr id="6162" name="Line 18"/>
          <p:cNvSpPr>
            <a:spLocks noChangeShapeType="1"/>
          </p:cNvSpPr>
          <p:nvPr/>
        </p:nvSpPr>
        <p:spPr bwMode="auto">
          <a:xfrm flipV="1">
            <a:off x="5562600" y="2816225"/>
            <a:ext cx="914400" cy="692150"/>
          </a:xfrm>
          <a:prstGeom prst="line">
            <a:avLst/>
          </a:prstGeom>
          <a:noFill/>
          <a:ln w="28440">
            <a:solidFill>
              <a:srgbClr val="FFFFFF"/>
            </a:solidFill>
            <a:miter lim="800000"/>
            <a:headEnd/>
            <a:tailEnd/>
          </a:ln>
          <a:effectLst/>
        </p:spPr>
        <p:txBody>
          <a:bodyPr/>
          <a:lstStyle/>
          <a:p>
            <a:endParaRPr lang="en-US"/>
          </a:p>
        </p:txBody>
      </p:sp>
      <p:sp>
        <p:nvSpPr>
          <p:cNvPr id="6163" name="Line 19"/>
          <p:cNvSpPr>
            <a:spLocks noChangeShapeType="1"/>
          </p:cNvSpPr>
          <p:nvPr/>
        </p:nvSpPr>
        <p:spPr bwMode="auto">
          <a:xfrm flipV="1">
            <a:off x="6477000" y="2587625"/>
            <a:ext cx="838200" cy="234950"/>
          </a:xfrm>
          <a:prstGeom prst="line">
            <a:avLst/>
          </a:prstGeom>
          <a:noFill/>
          <a:ln w="28440">
            <a:solidFill>
              <a:srgbClr val="FFFFFF"/>
            </a:solidFill>
            <a:miter lim="800000"/>
            <a:headEnd/>
            <a:tailEnd/>
          </a:ln>
          <a:effectLst/>
        </p:spPr>
        <p:txBody>
          <a:bodyPr/>
          <a:lstStyle/>
          <a:p>
            <a:endParaRPr lang="en-US"/>
          </a:p>
        </p:txBody>
      </p:sp>
      <p:sp>
        <p:nvSpPr>
          <p:cNvPr id="6164" name="Line 20"/>
          <p:cNvSpPr>
            <a:spLocks noChangeShapeType="1"/>
          </p:cNvSpPr>
          <p:nvPr/>
        </p:nvSpPr>
        <p:spPr bwMode="auto">
          <a:xfrm flipV="1">
            <a:off x="7315200" y="2511425"/>
            <a:ext cx="838200" cy="82550"/>
          </a:xfrm>
          <a:prstGeom prst="line">
            <a:avLst/>
          </a:prstGeom>
          <a:noFill/>
          <a:ln w="28440">
            <a:solidFill>
              <a:srgbClr val="FFFFFF"/>
            </a:solidFill>
            <a:miter lim="800000"/>
            <a:headEnd/>
            <a:tailEnd/>
          </a:ln>
          <a:effectLst/>
        </p:spPr>
        <p:txBody>
          <a:bodyPr/>
          <a:lstStyle/>
          <a:p>
            <a:endParaRPr lang="en-US"/>
          </a:p>
        </p:txBody>
      </p:sp>
      <p:sp>
        <p:nvSpPr>
          <p:cNvPr id="6165" name="Line 21"/>
          <p:cNvSpPr>
            <a:spLocks noChangeShapeType="1"/>
          </p:cNvSpPr>
          <p:nvPr/>
        </p:nvSpPr>
        <p:spPr bwMode="auto">
          <a:xfrm>
            <a:off x="5638800" y="3581400"/>
            <a:ext cx="1588" cy="1600200"/>
          </a:xfrm>
          <a:prstGeom prst="line">
            <a:avLst/>
          </a:prstGeom>
          <a:noFill/>
          <a:ln w="12600">
            <a:solidFill>
              <a:srgbClr val="BBE0E3"/>
            </a:solidFill>
            <a:miter lim="800000"/>
            <a:headEnd type="triangle" w="med" len="med"/>
            <a:tailEnd type="triangle" w="med" len="med"/>
          </a:ln>
          <a:effectLst/>
        </p:spPr>
        <p:txBody>
          <a:bodyPr/>
          <a:lstStyle/>
          <a:p>
            <a:endParaRPr lang="en-US"/>
          </a:p>
        </p:txBody>
      </p:sp>
      <p:sp>
        <p:nvSpPr>
          <p:cNvPr id="6166" name="Line 22"/>
          <p:cNvSpPr>
            <a:spLocks noChangeShapeType="1"/>
          </p:cNvSpPr>
          <p:nvPr/>
        </p:nvSpPr>
        <p:spPr bwMode="auto">
          <a:xfrm>
            <a:off x="6477000" y="2895600"/>
            <a:ext cx="1588" cy="533400"/>
          </a:xfrm>
          <a:prstGeom prst="line">
            <a:avLst/>
          </a:prstGeom>
          <a:noFill/>
          <a:ln w="12600">
            <a:solidFill>
              <a:srgbClr val="BBE0E3"/>
            </a:solidFill>
            <a:miter lim="800000"/>
            <a:headEnd type="triangle" w="med" len="med"/>
            <a:tailEnd type="triangle" w="med" len="med"/>
          </a:ln>
          <a:effectLst/>
        </p:spPr>
        <p:txBody>
          <a:bodyPr/>
          <a:lstStyle/>
          <a:p>
            <a:endParaRPr lang="en-US"/>
          </a:p>
        </p:txBody>
      </p:sp>
      <p:sp>
        <p:nvSpPr>
          <p:cNvPr id="6167" name="AutoShape 23"/>
          <p:cNvSpPr>
            <a:spLocks noChangeArrowheads="1"/>
          </p:cNvSpPr>
          <p:nvPr/>
        </p:nvSpPr>
        <p:spPr bwMode="auto">
          <a:xfrm>
            <a:off x="5626100" y="4387850"/>
            <a:ext cx="1812925"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 value of first item</a:t>
            </a:r>
          </a:p>
        </p:txBody>
      </p:sp>
      <p:sp>
        <p:nvSpPr>
          <p:cNvPr id="6168" name="AutoShape 24"/>
          <p:cNvSpPr>
            <a:spLocks noChangeArrowheads="1"/>
          </p:cNvSpPr>
          <p:nvPr/>
        </p:nvSpPr>
        <p:spPr bwMode="auto">
          <a:xfrm>
            <a:off x="6556375" y="2971800"/>
            <a:ext cx="2098675"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 value of second item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ph type="title"/>
          </p:nvPr>
        </p:nvSpPr>
        <p:spPr>
          <a:xfrm>
            <a:off x="1871663" y="300038"/>
            <a:ext cx="6165850" cy="763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t>(Economic) Exchange</a:t>
            </a:r>
          </a:p>
        </p:txBody>
      </p:sp>
      <p:grpSp>
        <p:nvGrpSpPr>
          <p:cNvPr id="4098" name="Group 2"/>
          <p:cNvGrpSpPr>
            <a:grpSpLocks/>
          </p:cNvGrpSpPr>
          <p:nvPr/>
        </p:nvGrpSpPr>
        <p:grpSpPr bwMode="auto">
          <a:xfrm>
            <a:off x="2322513" y="1993900"/>
            <a:ext cx="2754312" cy="520700"/>
            <a:chOff x="1463" y="1256"/>
            <a:chExt cx="1735" cy="328"/>
          </a:xfrm>
        </p:grpSpPr>
        <p:sp>
          <p:nvSpPr>
            <p:cNvPr id="4099" name="AutoShape 3"/>
            <p:cNvSpPr>
              <a:spLocks noChangeArrowheads="1"/>
            </p:cNvSpPr>
            <p:nvPr/>
          </p:nvSpPr>
          <p:spPr bwMode="auto">
            <a:xfrm>
              <a:off x="1463" y="1257"/>
              <a:ext cx="248" cy="328"/>
            </a:xfrm>
            <a:prstGeom prst="roundRect">
              <a:avLst>
                <a:gd name="adj" fmla="val 39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A</a:t>
              </a:r>
            </a:p>
          </p:txBody>
        </p:sp>
        <p:sp>
          <p:nvSpPr>
            <p:cNvPr id="4100" name="AutoShape 4"/>
            <p:cNvSpPr>
              <a:spLocks noChangeArrowheads="1"/>
            </p:cNvSpPr>
            <p:nvPr/>
          </p:nvSpPr>
          <p:spPr bwMode="auto">
            <a:xfrm>
              <a:off x="2953" y="1256"/>
              <a:ext cx="245" cy="328"/>
            </a:xfrm>
            <a:prstGeom prst="roundRect">
              <a:avLst>
                <a:gd name="adj" fmla="val 40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B</a:t>
              </a:r>
            </a:p>
          </p:txBody>
        </p:sp>
        <p:sp>
          <p:nvSpPr>
            <p:cNvPr id="4101" name="Line 5"/>
            <p:cNvSpPr>
              <a:spLocks noChangeShapeType="1"/>
            </p:cNvSpPr>
            <p:nvPr/>
          </p:nvSpPr>
          <p:spPr bwMode="auto">
            <a:xfrm>
              <a:off x="1857" y="1373"/>
              <a:ext cx="1008" cy="1"/>
            </a:xfrm>
            <a:prstGeom prst="line">
              <a:avLst/>
            </a:prstGeom>
            <a:noFill/>
            <a:ln w="12600">
              <a:solidFill>
                <a:srgbClr val="FFFFFF"/>
              </a:solidFill>
              <a:miter lim="800000"/>
              <a:headEnd/>
              <a:tailEnd type="triangle" w="med" len="med"/>
            </a:ln>
            <a:effectLst/>
          </p:spPr>
          <p:txBody>
            <a:bodyPr/>
            <a:lstStyle/>
            <a:p>
              <a:endParaRPr lang="en-US"/>
            </a:p>
          </p:txBody>
        </p:sp>
        <p:sp>
          <p:nvSpPr>
            <p:cNvPr id="4102" name="Line 6"/>
            <p:cNvSpPr>
              <a:spLocks noChangeShapeType="1"/>
            </p:cNvSpPr>
            <p:nvPr/>
          </p:nvSpPr>
          <p:spPr bwMode="auto">
            <a:xfrm flipH="1">
              <a:off x="1855" y="1517"/>
              <a:ext cx="1012" cy="1"/>
            </a:xfrm>
            <a:prstGeom prst="line">
              <a:avLst/>
            </a:prstGeom>
            <a:noFill/>
            <a:ln w="12600">
              <a:solidFill>
                <a:srgbClr val="FFFFFF"/>
              </a:solidFill>
              <a:miter lim="800000"/>
              <a:headEnd/>
              <a:tailEnd type="triangle" w="med" len="med"/>
            </a:ln>
            <a:effectLst/>
          </p:spPr>
          <p:txBody>
            <a:bodyPr/>
            <a:lstStyle/>
            <a:p>
              <a:endParaRPr lang="en-US"/>
            </a:p>
          </p:txBody>
        </p:sp>
      </p:grpSp>
      <p:grpSp>
        <p:nvGrpSpPr>
          <p:cNvPr id="4103" name="Group 7"/>
          <p:cNvGrpSpPr>
            <a:grpSpLocks/>
          </p:cNvGrpSpPr>
          <p:nvPr/>
        </p:nvGrpSpPr>
        <p:grpSpPr bwMode="auto">
          <a:xfrm>
            <a:off x="2262188" y="3486150"/>
            <a:ext cx="2754312" cy="520700"/>
            <a:chOff x="1425" y="2196"/>
            <a:chExt cx="1735" cy="328"/>
          </a:xfrm>
        </p:grpSpPr>
        <p:sp>
          <p:nvSpPr>
            <p:cNvPr id="4104" name="AutoShape 8"/>
            <p:cNvSpPr>
              <a:spLocks noChangeArrowheads="1"/>
            </p:cNvSpPr>
            <p:nvPr/>
          </p:nvSpPr>
          <p:spPr bwMode="auto">
            <a:xfrm>
              <a:off x="1425" y="2197"/>
              <a:ext cx="248" cy="328"/>
            </a:xfrm>
            <a:prstGeom prst="roundRect">
              <a:avLst>
                <a:gd name="adj" fmla="val 39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A</a:t>
              </a:r>
            </a:p>
          </p:txBody>
        </p:sp>
        <p:sp>
          <p:nvSpPr>
            <p:cNvPr id="4105" name="AutoShape 9"/>
            <p:cNvSpPr>
              <a:spLocks noChangeArrowheads="1"/>
            </p:cNvSpPr>
            <p:nvPr/>
          </p:nvSpPr>
          <p:spPr bwMode="auto">
            <a:xfrm>
              <a:off x="2915" y="2196"/>
              <a:ext cx="245" cy="328"/>
            </a:xfrm>
            <a:prstGeom prst="roundRect">
              <a:avLst>
                <a:gd name="adj" fmla="val 40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B</a:t>
              </a:r>
            </a:p>
          </p:txBody>
        </p:sp>
        <p:sp>
          <p:nvSpPr>
            <p:cNvPr id="4106" name="Line 10"/>
            <p:cNvSpPr>
              <a:spLocks noChangeShapeType="1"/>
            </p:cNvSpPr>
            <p:nvPr/>
          </p:nvSpPr>
          <p:spPr bwMode="auto">
            <a:xfrm>
              <a:off x="1819" y="2313"/>
              <a:ext cx="1008" cy="1"/>
            </a:xfrm>
            <a:prstGeom prst="line">
              <a:avLst/>
            </a:prstGeom>
            <a:noFill/>
            <a:ln w="12600">
              <a:solidFill>
                <a:srgbClr val="FFFFFF"/>
              </a:solidFill>
              <a:miter lim="800000"/>
              <a:headEnd/>
              <a:tailEnd type="triangle" w="med" len="med"/>
            </a:ln>
            <a:effectLst/>
          </p:spPr>
          <p:txBody>
            <a:bodyPr/>
            <a:lstStyle/>
            <a:p>
              <a:endParaRPr lang="en-US"/>
            </a:p>
          </p:txBody>
        </p:sp>
        <p:sp>
          <p:nvSpPr>
            <p:cNvPr id="4107" name="Line 11"/>
            <p:cNvSpPr>
              <a:spLocks noChangeShapeType="1"/>
            </p:cNvSpPr>
            <p:nvPr/>
          </p:nvSpPr>
          <p:spPr bwMode="auto">
            <a:xfrm flipH="1">
              <a:off x="1817" y="2457"/>
              <a:ext cx="1012" cy="1"/>
            </a:xfrm>
            <a:prstGeom prst="line">
              <a:avLst/>
            </a:prstGeom>
            <a:noFill/>
            <a:ln w="12600">
              <a:solidFill>
                <a:srgbClr val="FFFFFF"/>
              </a:solidFill>
              <a:miter lim="800000"/>
              <a:headEnd/>
              <a:tailEnd type="triangle" w="med" len="med"/>
            </a:ln>
            <a:effectLst/>
          </p:spPr>
          <p:txBody>
            <a:bodyPr/>
            <a:lstStyle/>
            <a:p>
              <a:endParaRPr lang="en-US"/>
            </a:p>
          </p:txBody>
        </p:sp>
      </p:grpSp>
      <p:sp>
        <p:nvSpPr>
          <p:cNvPr id="4108" name="AutoShape 12"/>
          <p:cNvSpPr>
            <a:spLocks noChangeArrowheads="1"/>
          </p:cNvSpPr>
          <p:nvPr/>
        </p:nvSpPr>
        <p:spPr bwMode="auto">
          <a:xfrm>
            <a:off x="2951163" y="3300413"/>
            <a:ext cx="1665287"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Goods or service</a:t>
            </a:r>
          </a:p>
        </p:txBody>
      </p:sp>
      <p:sp>
        <p:nvSpPr>
          <p:cNvPr id="4109" name="AutoShape 13"/>
          <p:cNvSpPr>
            <a:spLocks noChangeArrowheads="1"/>
          </p:cNvSpPr>
          <p:nvPr/>
        </p:nvSpPr>
        <p:spPr bwMode="auto">
          <a:xfrm>
            <a:off x="2863850" y="3930650"/>
            <a:ext cx="1755775"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Goods or services</a:t>
            </a:r>
          </a:p>
        </p:txBody>
      </p:sp>
      <p:sp>
        <p:nvSpPr>
          <p:cNvPr id="4110" name="AutoShape 14"/>
          <p:cNvSpPr>
            <a:spLocks noChangeArrowheads="1"/>
          </p:cNvSpPr>
          <p:nvPr/>
        </p:nvSpPr>
        <p:spPr bwMode="auto">
          <a:xfrm>
            <a:off x="762000" y="3054350"/>
            <a:ext cx="903288" cy="368300"/>
          </a:xfrm>
          <a:prstGeom prst="roundRect">
            <a:avLst>
              <a:gd name="adj" fmla="val 431"/>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a:solidFill>
                  <a:srgbClr val="BBE0E3"/>
                </a:solidFill>
                <a:latin typeface="Tahoma" pitchFamily="34" charset="0"/>
              </a:rPr>
              <a:t>Barter</a:t>
            </a:r>
          </a:p>
        </p:txBody>
      </p:sp>
      <p:grpSp>
        <p:nvGrpSpPr>
          <p:cNvPr id="4111" name="Group 15"/>
          <p:cNvGrpSpPr>
            <a:grpSpLocks/>
          </p:cNvGrpSpPr>
          <p:nvPr/>
        </p:nvGrpSpPr>
        <p:grpSpPr bwMode="auto">
          <a:xfrm>
            <a:off x="2278063" y="5086350"/>
            <a:ext cx="2752725" cy="520700"/>
            <a:chOff x="1435" y="3204"/>
            <a:chExt cx="1734" cy="328"/>
          </a:xfrm>
        </p:grpSpPr>
        <p:sp>
          <p:nvSpPr>
            <p:cNvPr id="4112" name="AutoShape 16"/>
            <p:cNvSpPr>
              <a:spLocks noChangeArrowheads="1"/>
            </p:cNvSpPr>
            <p:nvPr/>
          </p:nvSpPr>
          <p:spPr bwMode="auto">
            <a:xfrm>
              <a:off x="1435" y="3205"/>
              <a:ext cx="248" cy="328"/>
            </a:xfrm>
            <a:prstGeom prst="roundRect">
              <a:avLst>
                <a:gd name="adj" fmla="val 39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A</a:t>
              </a:r>
            </a:p>
          </p:txBody>
        </p:sp>
        <p:sp>
          <p:nvSpPr>
            <p:cNvPr id="4113" name="AutoShape 17"/>
            <p:cNvSpPr>
              <a:spLocks noChangeArrowheads="1"/>
            </p:cNvSpPr>
            <p:nvPr/>
          </p:nvSpPr>
          <p:spPr bwMode="auto">
            <a:xfrm>
              <a:off x="2925" y="3204"/>
              <a:ext cx="245" cy="328"/>
            </a:xfrm>
            <a:prstGeom prst="roundRect">
              <a:avLst>
                <a:gd name="adj" fmla="val 40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a:solidFill>
                    <a:srgbClr val="BBE0E3"/>
                  </a:solidFill>
                  <a:latin typeface="Tahoma" pitchFamily="34" charset="0"/>
                </a:rPr>
                <a:t>B</a:t>
              </a:r>
            </a:p>
          </p:txBody>
        </p:sp>
        <p:sp>
          <p:nvSpPr>
            <p:cNvPr id="4114" name="Line 18"/>
            <p:cNvSpPr>
              <a:spLocks noChangeShapeType="1"/>
            </p:cNvSpPr>
            <p:nvPr/>
          </p:nvSpPr>
          <p:spPr bwMode="auto">
            <a:xfrm>
              <a:off x="1829" y="3321"/>
              <a:ext cx="1008" cy="1"/>
            </a:xfrm>
            <a:prstGeom prst="line">
              <a:avLst/>
            </a:prstGeom>
            <a:noFill/>
            <a:ln w="12600">
              <a:solidFill>
                <a:srgbClr val="FFFFFF"/>
              </a:solidFill>
              <a:miter lim="800000"/>
              <a:headEnd/>
              <a:tailEnd type="triangle" w="med" len="med"/>
            </a:ln>
            <a:effectLst/>
          </p:spPr>
          <p:txBody>
            <a:bodyPr/>
            <a:lstStyle/>
            <a:p>
              <a:endParaRPr lang="en-US"/>
            </a:p>
          </p:txBody>
        </p:sp>
        <p:sp>
          <p:nvSpPr>
            <p:cNvPr id="4115" name="Line 19"/>
            <p:cNvSpPr>
              <a:spLocks noChangeShapeType="1"/>
            </p:cNvSpPr>
            <p:nvPr/>
          </p:nvSpPr>
          <p:spPr bwMode="auto">
            <a:xfrm flipH="1">
              <a:off x="1827" y="3465"/>
              <a:ext cx="1012" cy="1"/>
            </a:xfrm>
            <a:prstGeom prst="line">
              <a:avLst/>
            </a:prstGeom>
            <a:noFill/>
            <a:ln w="12600">
              <a:solidFill>
                <a:srgbClr val="FFFFFF"/>
              </a:solidFill>
              <a:miter lim="800000"/>
              <a:headEnd/>
              <a:tailEnd type="triangle" w="med" len="med"/>
            </a:ln>
            <a:effectLst/>
          </p:spPr>
          <p:txBody>
            <a:bodyPr/>
            <a:lstStyle/>
            <a:p>
              <a:endParaRPr lang="en-US"/>
            </a:p>
          </p:txBody>
        </p:sp>
      </p:grpSp>
      <p:sp>
        <p:nvSpPr>
          <p:cNvPr id="4116" name="AutoShape 20"/>
          <p:cNvSpPr>
            <a:spLocks noChangeArrowheads="1"/>
          </p:cNvSpPr>
          <p:nvPr/>
        </p:nvSpPr>
        <p:spPr bwMode="auto">
          <a:xfrm>
            <a:off x="2787650" y="4921250"/>
            <a:ext cx="1755775"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Goods or services</a:t>
            </a:r>
          </a:p>
        </p:txBody>
      </p:sp>
      <p:sp>
        <p:nvSpPr>
          <p:cNvPr id="4117" name="AutoShape 21"/>
          <p:cNvSpPr>
            <a:spLocks noChangeArrowheads="1"/>
          </p:cNvSpPr>
          <p:nvPr/>
        </p:nvSpPr>
        <p:spPr bwMode="auto">
          <a:xfrm>
            <a:off x="3346450" y="5530850"/>
            <a:ext cx="766763"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Money</a:t>
            </a:r>
          </a:p>
        </p:txBody>
      </p:sp>
      <p:sp>
        <p:nvSpPr>
          <p:cNvPr id="4118" name="AutoShape 22"/>
          <p:cNvSpPr>
            <a:spLocks noChangeArrowheads="1"/>
          </p:cNvSpPr>
          <p:nvPr/>
        </p:nvSpPr>
        <p:spPr bwMode="auto">
          <a:xfrm>
            <a:off x="762000" y="4495800"/>
            <a:ext cx="2640013" cy="368300"/>
          </a:xfrm>
          <a:prstGeom prst="roundRect">
            <a:avLst>
              <a:gd name="adj" fmla="val 431"/>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a:solidFill>
                  <a:srgbClr val="BBE0E3"/>
                </a:solidFill>
                <a:latin typeface="Tahoma" pitchFamily="34" charset="0"/>
              </a:rPr>
              <a:t>Monetary transaction</a:t>
            </a:r>
          </a:p>
        </p:txBody>
      </p:sp>
      <p:sp>
        <p:nvSpPr>
          <p:cNvPr id="4119" name="AutoShape 23"/>
          <p:cNvSpPr>
            <a:spLocks noChangeArrowheads="1"/>
          </p:cNvSpPr>
          <p:nvPr/>
        </p:nvSpPr>
        <p:spPr bwMode="auto">
          <a:xfrm>
            <a:off x="763588" y="1614488"/>
            <a:ext cx="2503487" cy="368300"/>
          </a:xfrm>
          <a:prstGeom prst="roundRect">
            <a:avLst>
              <a:gd name="adj" fmla="val 431"/>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a:solidFill>
                  <a:srgbClr val="BBE0E3"/>
                </a:solidFill>
                <a:latin typeface="Tahoma" pitchFamily="34" charset="0"/>
              </a:rPr>
              <a:t>Exchange in general</a:t>
            </a:r>
          </a:p>
        </p:txBody>
      </p:sp>
      <p:sp>
        <p:nvSpPr>
          <p:cNvPr id="4120" name="Oval 24"/>
          <p:cNvSpPr>
            <a:spLocks noChangeArrowheads="1"/>
          </p:cNvSpPr>
          <p:nvPr/>
        </p:nvSpPr>
        <p:spPr bwMode="auto">
          <a:xfrm>
            <a:off x="5410200" y="1676400"/>
            <a:ext cx="3429000" cy="4419600"/>
          </a:xfrm>
          <a:prstGeom prst="ellipse">
            <a:avLst/>
          </a:prstGeom>
          <a:noFill/>
          <a:ln w="12600">
            <a:solidFill>
              <a:srgbClr val="FFFFFF"/>
            </a:solidFill>
            <a:miter lim="800000"/>
            <a:headEnd/>
            <a:tailEnd/>
          </a:ln>
          <a:effectLst/>
        </p:spPr>
        <p:txBody>
          <a:bodyPr wrap="none" anchor="ctr"/>
          <a:lstStyle/>
          <a:p>
            <a:endParaRPr lang="en-US"/>
          </a:p>
        </p:txBody>
      </p:sp>
      <p:sp>
        <p:nvSpPr>
          <p:cNvPr id="4121" name="AutoShape 25"/>
          <p:cNvSpPr>
            <a:spLocks noChangeArrowheads="1"/>
          </p:cNvSpPr>
          <p:nvPr/>
        </p:nvSpPr>
        <p:spPr bwMode="auto">
          <a:xfrm>
            <a:off x="6499225" y="2009775"/>
            <a:ext cx="1039813" cy="336550"/>
          </a:xfrm>
          <a:prstGeom prst="roundRect">
            <a:avLst>
              <a:gd name="adj" fmla="val 468"/>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Exchange</a:t>
            </a:r>
          </a:p>
        </p:txBody>
      </p:sp>
      <p:sp>
        <p:nvSpPr>
          <p:cNvPr id="4122" name="Oval 26"/>
          <p:cNvSpPr>
            <a:spLocks noChangeArrowheads="1"/>
          </p:cNvSpPr>
          <p:nvPr/>
        </p:nvSpPr>
        <p:spPr bwMode="auto">
          <a:xfrm>
            <a:off x="5791200" y="2895600"/>
            <a:ext cx="2743200" cy="2819400"/>
          </a:xfrm>
          <a:prstGeom prst="ellipse">
            <a:avLst/>
          </a:prstGeom>
          <a:noFill/>
          <a:ln w="12600">
            <a:solidFill>
              <a:srgbClr val="FFFFFF"/>
            </a:solidFill>
            <a:miter lim="800000"/>
            <a:headEnd/>
            <a:tailEnd/>
          </a:ln>
          <a:effectLst/>
        </p:spPr>
        <p:txBody>
          <a:bodyPr wrap="none" anchor="ctr"/>
          <a:lstStyle/>
          <a:p>
            <a:endParaRPr lang="en-US"/>
          </a:p>
        </p:txBody>
      </p:sp>
      <p:sp>
        <p:nvSpPr>
          <p:cNvPr id="4123" name="AutoShape 27"/>
          <p:cNvSpPr>
            <a:spLocks noChangeArrowheads="1"/>
          </p:cNvSpPr>
          <p:nvPr/>
        </p:nvSpPr>
        <p:spPr bwMode="auto">
          <a:xfrm>
            <a:off x="6575425" y="3228975"/>
            <a:ext cx="1039813"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Economic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Exchange</a:t>
            </a:r>
          </a:p>
        </p:txBody>
      </p:sp>
      <p:sp>
        <p:nvSpPr>
          <p:cNvPr id="4124" name="Oval 28"/>
          <p:cNvSpPr>
            <a:spLocks noChangeArrowheads="1"/>
          </p:cNvSpPr>
          <p:nvPr/>
        </p:nvSpPr>
        <p:spPr bwMode="auto">
          <a:xfrm>
            <a:off x="6248400" y="3886200"/>
            <a:ext cx="1828800" cy="1676400"/>
          </a:xfrm>
          <a:prstGeom prst="ellipse">
            <a:avLst/>
          </a:prstGeom>
          <a:noFill/>
          <a:ln w="12600">
            <a:solidFill>
              <a:srgbClr val="FFFFFF"/>
            </a:solidFill>
            <a:miter lim="800000"/>
            <a:headEnd/>
            <a:tailEnd/>
          </a:ln>
          <a:effectLst/>
        </p:spPr>
        <p:txBody>
          <a:bodyPr wrap="none" anchor="ctr"/>
          <a:lstStyle/>
          <a:p>
            <a:endParaRPr lang="en-US"/>
          </a:p>
        </p:txBody>
      </p:sp>
      <p:sp>
        <p:nvSpPr>
          <p:cNvPr id="4125" name="AutoShape 29"/>
          <p:cNvSpPr>
            <a:spLocks noChangeArrowheads="1"/>
          </p:cNvSpPr>
          <p:nvPr/>
        </p:nvSpPr>
        <p:spPr bwMode="auto">
          <a:xfrm>
            <a:off x="6499225" y="4448175"/>
            <a:ext cx="1423988" cy="581025"/>
          </a:xfrm>
          <a:prstGeom prst="roundRect">
            <a:avLst>
              <a:gd name="adj" fmla="val 273"/>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Money based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BBE0E3"/>
                </a:solidFill>
                <a:latin typeface="Tahoma" pitchFamily="34" charset="0"/>
              </a:rPr>
              <a:t>transactions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1676400" y="304800"/>
            <a:ext cx="7008813" cy="836613"/>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Transaction Cost Economics</a:t>
            </a:r>
          </a:p>
        </p:txBody>
      </p:sp>
      <p:sp>
        <p:nvSpPr>
          <p:cNvPr id="4098" name="Rectangle 2"/>
          <p:cNvSpPr>
            <a:spLocks noGrp="1" noChangeArrowheads="1"/>
          </p:cNvSpPr>
          <p:nvPr>
            <p:ph type="body" idx="1"/>
          </p:nvPr>
        </p:nvSpPr>
        <p:spPr>
          <a:xfrm>
            <a:off x="457200" y="1905000"/>
            <a:ext cx="8228013" cy="4114800"/>
          </a:xfrm>
          <a:ln/>
        </p:spPr>
        <p:txBody>
          <a:bodyPr/>
          <a:lstStyle/>
          <a:p>
            <a:pPr marL="341313" indent="-341313">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t>Started with an odd question posed by Ronald Coase in 1932: “Why do firms exist”?</a:t>
            </a:r>
          </a:p>
          <a:p>
            <a:pPr marL="341313" indent="-341313">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t>Developed by Oliver Williamson starting 1977, becoming a new branch of economics. </a:t>
            </a:r>
          </a:p>
          <a:p>
            <a:pPr marL="341313" indent="-341313">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t>Both have been awarded Nobel prizes</a:t>
            </a:r>
          </a:p>
          <a:p>
            <a:pPr marL="341313" indent="-341313">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a:t>Answers the question: “when should firms </a:t>
            </a:r>
            <a:r>
              <a:rPr lang="en-US" sz="2800" b="1" u="sng"/>
              <a:t>make</a:t>
            </a:r>
            <a:r>
              <a:rPr lang="en-US" sz="2800"/>
              <a:t> inputs they need (in-house) or </a:t>
            </a:r>
            <a:r>
              <a:rPr lang="en-US" sz="2800" b="1" u="sng"/>
              <a:t>buy</a:t>
            </a:r>
            <a:r>
              <a:rPr lang="en-US" sz="2800"/>
              <a:t> them from another firm (outsource)”?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871663" y="269875"/>
            <a:ext cx="6165850" cy="825500"/>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800"/>
              <a:t>Firms and markets</a:t>
            </a:r>
          </a:p>
        </p:txBody>
      </p:sp>
      <p:sp>
        <p:nvSpPr>
          <p:cNvPr id="5122" name="Rectangle 2"/>
          <p:cNvSpPr>
            <a:spLocks noGrp="1" noChangeArrowheads="1"/>
          </p:cNvSpPr>
          <p:nvPr>
            <p:ph type="body" idx="1"/>
          </p:nvPr>
        </p:nvSpPr>
        <p:spPr>
          <a:xfrm>
            <a:off x="685800" y="1447800"/>
            <a:ext cx="7772400" cy="5048250"/>
          </a:xfrm>
          <a:ln/>
        </p:spPr>
        <p:txBody>
          <a:bodyPr/>
          <a:lstStyle/>
          <a:p>
            <a:pPr marL="339725" indent="-339725">
              <a:lnSpc>
                <a:spcPct val="11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Firms and markets are alternative institutional arrangements for facilitating exchange</a:t>
            </a:r>
          </a:p>
          <a:p>
            <a:pPr marL="339725" indent="-339725">
              <a:lnSpc>
                <a:spcPct val="11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Employment contracts are generally less specific than market contracts</a:t>
            </a:r>
          </a:p>
          <a:p>
            <a:pPr marL="339725" indent="-339725">
              <a:lnSpc>
                <a:spcPct val="11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Exchange under each institutional arrangement incurs transaction costs </a:t>
            </a:r>
          </a:p>
          <a:p>
            <a:pPr marL="339725" indent="-339725">
              <a:lnSpc>
                <a:spcPct val="110000"/>
              </a:lnSpc>
              <a:spcBef>
                <a:spcPts val="700"/>
              </a:spcBef>
              <a:buClr>
                <a:srgbClr val="0072D1"/>
              </a:buClr>
              <a:buSzPct val="75000"/>
              <a:buFont typeface="Arial" charset="0"/>
              <a:buChar char="►"/>
              <a:tabLst>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800"/>
              <a:t>In some circumstances, firms incur lower transaction cost than would be the case in the market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1676400" y="304800"/>
            <a:ext cx="7008813" cy="836613"/>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The Market for Lemons</a:t>
            </a:r>
          </a:p>
        </p:txBody>
      </p:sp>
      <p:sp>
        <p:nvSpPr>
          <p:cNvPr id="6146" name="Rectangle 2"/>
          <p:cNvSpPr>
            <a:spLocks noGrp="1" noChangeArrowheads="1"/>
          </p:cNvSpPr>
          <p:nvPr>
            <p:ph type="body" idx="1"/>
          </p:nvPr>
        </p:nvSpPr>
        <p:spPr>
          <a:xfrm>
            <a:off x="457200" y="1828800"/>
            <a:ext cx="8228013" cy="3960813"/>
          </a:xfrm>
          <a:ln/>
        </p:spPr>
        <p:txBody>
          <a:bodyPr/>
          <a:lstStyle/>
          <a:p>
            <a:pPr marL="341313" indent="-341313">
              <a:lnSpc>
                <a:spcPct val="80000"/>
              </a:lnSpc>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a:t>George Akerlof’s problem</a:t>
            </a:r>
          </a:p>
          <a:p>
            <a:pPr marL="741363" lvl="1" indent="-284163">
              <a:lnSpc>
                <a:spcPct val="80000"/>
              </a:lnSpc>
              <a:buClr>
                <a:srgbClr val="0072D1"/>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Lemons (often cars built on Friday afternoons or Monday mornings) are less reliable than cars built mid week. </a:t>
            </a:r>
          </a:p>
          <a:p>
            <a:pPr marL="741363" lvl="1" indent="-284163">
              <a:lnSpc>
                <a:spcPct val="80000"/>
              </a:lnSpc>
              <a:buClr>
                <a:srgbClr val="0072D1"/>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Suppose that on the second hand market, a year-old lemon is worth $8,000 and a good year-old car is worth $10,500</a:t>
            </a:r>
          </a:p>
          <a:p>
            <a:pPr marL="741363" lvl="1" indent="-284163">
              <a:lnSpc>
                <a:spcPct val="80000"/>
              </a:lnSpc>
              <a:buClr>
                <a:srgbClr val="0072D1"/>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Suppose there four times as many good cars as lemons</a:t>
            </a:r>
          </a:p>
          <a:p>
            <a:pPr marL="741363" lvl="1" indent="-284163">
              <a:lnSpc>
                <a:spcPct val="80000"/>
              </a:lnSpc>
              <a:buClr>
                <a:srgbClr val="0072D1"/>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Although the seller knows whether he has a lemon or not, the buyer doesn’t so, the buyer must estimate the likely value of a car: </a:t>
            </a:r>
          </a:p>
          <a:p>
            <a:pPr lvl="2">
              <a:lnSpc>
                <a:spcPct val="80000"/>
              </a:lnSpc>
              <a:buClr>
                <a:srgbClr val="0072D1"/>
              </a:buClr>
              <a:buSzPct val="75000"/>
              <a:buFont typeface="Times New Roman" pitchFamily="18"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1800"/>
              <a:t>E(v) = .2 * $10,500 + .8 * $8,000 = $10,000</a:t>
            </a:r>
          </a:p>
          <a:p>
            <a:pPr marL="741363" lvl="1" indent="-284163">
              <a:lnSpc>
                <a:spcPct val="80000"/>
              </a:lnSpc>
              <a:buClr>
                <a:srgbClr val="0072D1"/>
              </a:buClr>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a:t>If the rational buyer offers only $10,000 then sellers of non-lemons will not bother to advertise since they will never be paid what their cars are worth, and only sellers of lemons will remain.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1524000" y="457200"/>
            <a:ext cx="7696200" cy="585788"/>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t>Market exchange</a:t>
            </a:r>
          </a:p>
        </p:txBody>
      </p:sp>
      <p:sp>
        <p:nvSpPr>
          <p:cNvPr id="7170" name="AutoShape 2"/>
          <p:cNvSpPr>
            <a:spLocks noChangeArrowheads="1"/>
          </p:cNvSpPr>
          <p:nvPr/>
        </p:nvSpPr>
        <p:spPr bwMode="auto">
          <a:xfrm>
            <a:off x="2682875" y="4021138"/>
            <a:ext cx="395288" cy="520700"/>
          </a:xfrm>
          <a:prstGeom prst="roundRect">
            <a:avLst>
              <a:gd name="adj" fmla="val 39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A</a:t>
            </a:r>
          </a:p>
        </p:txBody>
      </p:sp>
      <p:sp>
        <p:nvSpPr>
          <p:cNvPr id="7171" name="AutoShape 3"/>
          <p:cNvSpPr>
            <a:spLocks noChangeArrowheads="1"/>
          </p:cNvSpPr>
          <p:nvPr/>
        </p:nvSpPr>
        <p:spPr bwMode="auto">
          <a:xfrm>
            <a:off x="5048250" y="4019550"/>
            <a:ext cx="390525" cy="520700"/>
          </a:xfrm>
          <a:prstGeom prst="roundRect">
            <a:avLst>
              <a:gd name="adj" fmla="val 403"/>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B</a:t>
            </a:r>
          </a:p>
        </p:txBody>
      </p:sp>
      <p:sp>
        <p:nvSpPr>
          <p:cNvPr id="7172" name="Line 4"/>
          <p:cNvSpPr>
            <a:spLocks noChangeShapeType="1"/>
          </p:cNvSpPr>
          <p:nvPr/>
        </p:nvSpPr>
        <p:spPr bwMode="auto">
          <a:xfrm>
            <a:off x="3308350" y="4205288"/>
            <a:ext cx="1600200" cy="1587"/>
          </a:xfrm>
          <a:prstGeom prst="line">
            <a:avLst/>
          </a:prstGeom>
          <a:noFill/>
          <a:ln w="12600">
            <a:solidFill>
              <a:srgbClr val="FFFFFF"/>
            </a:solidFill>
            <a:miter lim="800000"/>
            <a:headEnd/>
            <a:tailEnd type="triangle" w="med" len="med"/>
          </a:ln>
          <a:effectLst/>
        </p:spPr>
        <p:txBody>
          <a:bodyPr/>
          <a:lstStyle/>
          <a:p>
            <a:endParaRPr lang="en-US"/>
          </a:p>
        </p:txBody>
      </p:sp>
      <p:sp>
        <p:nvSpPr>
          <p:cNvPr id="7173" name="Line 5"/>
          <p:cNvSpPr>
            <a:spLocks noChangeShapeType="1"/>
          </p:cNvSpPr>
          <p:nvPr/>
        </p:nvSpPr>
        <p:spPr bwMode="auto">
          <a:xfrm flipH="1">
            <a:off x="3303588" y="4433888"/>
            <a:ext cx="1609725" cy="1587"/>
          </a:xfrm>
          <a:prstGeom prst="line">
            <a:avLst/>
          </a:prstGeom>
          <a:noFill/>
          <a:ln w="12600">
            <a:solidFill>
              <a:srgbClr val="FFFFFF"/>
            </a:solidFill>
            <a:miter lim="800000"/>
            <a:headEnd/>
            <a:tailEnd type="triangle" w="med" len="med"/>
          </a:ln>
          <a:effectLst/>
        </p:spPr>
        <p:txBody>
          <a:bodyPr/>
          <a:lstStyle/>
          <a:p>
            <a:endParaRPr lang="en-US"/>
          </a:p>
        </p:txBody>
      </p:sp>
      <p:sp>
        <p:nvSpPr>
          <p:cNvPr id="7174" name="AutoShape 6"/>
          <p:cNvSpPr>
            <a:spLocks noChangeArrowheads="1"/>
          </p:cNvSpPr>
          <p:nvPr/>
        </p:nvSpPr>
        <p:spPr bwMode="auto">
          <a:xfrm>
            <a:off x="3735388" y="3833813"/>
            <a:ext cx="739775" cy="338137"/>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Goods</a:t>
            </a:r>
          </a:p>
        </p:txBody>
      </p:sp>
      <p:sp>
        <p:nvSpPr>
          <p:cNvPr id="7175" name="AutoShape 7"/>
          <p:cNvSpPr>
            <a:spLocks noChangeArrowheads="1"/>
          </p:cNvSpPr>
          <p:nvPr/>
        </p:nvSpPr>
        <p:spPr bwMode="auto">
          <a:xfrm>
            <a:off x="3751263" y="4464050"/>
            <a:ext cx="1127125"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Money ++</a:t>
            </a:r>
          </a:p>
        </p:txBody>
      </p:sp>
      <p:sp>
        <p:nvSpPr>
          <p:cNvPr id="7176" name="AutoShape 8"/>
          <p:cNvSpPr>
            <a:spLocks noChangeArrowheads="1"/>
          </p:cNvSpPr>
          <p:nvPr/>
        </p:nvSpPr>
        <p:spPr bwMode="auto">
          <a:xfrm>
            <a:off x="1601788" y="3581400"/>
            <a:ext cx="4745037" cy="368300"/>
          </a:xfrm>
          <a:prstGeom prst="roundRect">
            <a:avLst>
              <a:gd name="adj" fmla="val 431"/>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solidFill>
                  <a:srgbClr val="BBE0E3"/>
                </a:solidFill>
                <a:latin typeface="Tahoma" pitchFamily="34" charset="0"/>
                <a:ea typeface="DejaVu Sans" pitchFamily="34" charset="0"/>
                <a:cs typeface="DejaVu Sans" pitchFamily="34" charset="0"/>
              </a:rPr>
              <a:t>High asset specificity/uncertainty for A </a:t>
            </a:r>
          </a:p>
        </p:txBody>
      </p:sp>
      <p:sp>
        <p:nvSpPr>
          <p:cNvPr id="7177" name="AutoShape 9"/>
          <p:cNvSpPr>
            <a:spLocks noChangeArrowheads="1"/>
          </p:cNvSpPr>
          <p:nvPr/>
        </p:nvSpPr>
        <p:spPr bwMode="auto">
          <a:xfrm>
            <a:off x="2682875" y="2192338"/>
            <a:ext cx="395288" cy="520700"/>
          </a:xfrm>
          <a:prstGeom prst="roundRect">
            <a:avLst>
              <a:gd name="adj" fmla="val 39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A</a:t>
            </a:r>
          </a:p>
        </p:txBody>
      </p:sp>
      <p:sp>
        <p:nvSpPr>
          <p:cNvPr id="7178" name="AutoShape 10"/>
          <p:cNvSpPr>
            <a:spLocks noChangeArrowheads="1"/>
          </p:cNvSpPr>
          <p:nvPr/>
        </p:nvSpPr>
        <p:spPr bwMode="auto">
          <a:xfrm>
            <a:off x="5048250" y="2190750"/>
            <a:ext cx="390525" cy="520700"/>
          </a:xfrm>
          <a:prstGeom prst="roundRect">
            <a:avLst>
              <a:gd name="adj" fmla="val 403"/>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BBE0E3"/>
                </a:solidFill>
                <a:latin typeface="Tahoma" pitchFamily="34" charset="0"/>
                <a:ea typeface="DejaVu Sans" pitchFamily="34" charset="0"/>
                <a:cs typeface="DejaVu Sans" pitchFamily="34" charset="0"/>
              </a:rPr>
              <a:t>B</a:t>
            </a:r>
          </a:p>
        </p:txBody>
      </p:sp>
      <p:sp>
        <p:nvSpPr>
          <p:cNvPr id="7179" name="Line 11"/>
          <p:cNvSpPr>
            <a:spLocks noChangeShapeType="1"/>
          </p:cNvSpPr>
          <p:nvPr/>
        </p:nvSpPr>
        <p:spPr bwMode="auto">
          <a:xfrm>
            <a:off x="3308350" y="2376488"/>
            <a:ext cx="1600200" cy="1587"/>
          </a:xfrm>
          <a:prstGeom prst="line">
            <a:avLst/>
          </a:prstGeom>
          <a:noFill/>
          <a:ln w="12600">
            <a:solidFill>
              <a:srgbClr val="FFFFFF"/>
            </a:solidFill>
            <a:miter lim="800000"/>
            <a:headEnd/>
            <a:tailEnd type="triangle" w="med" len="med"/>
          </a:ln>
          <a:effectLst/>
        </p:spPr>
        <p:txBody>
          <a:bodyPr/>
          <a:lstStyle/>
          <a:p>
            <a:endParaRPr lang="en-US"/>
          </a:p>
        </p:txBody>
      </p:sp>
      <p:sp>
        <p:nvSpPr>
          <p:cNvPr id="7180" name="Line 12"/>
          <p:cNvSpPr>
            <a:spLocks noChangeShapeType="1"/>
          </p:cNvSpPr>
          <p:nvPr/>
        </p:nvSpPr>
        <p:spPr bwMode="auto">
          <a:xfrm flipH="1">
            <a:off x="3303588" y="2605088"/>
            <a:ext cx="1609725" cy="1587"/>
          </a:xfrm>
          <a:prstGeom prst="line">
            <a:avLst/>
          </a:prstGeom>
          <a:noFill/>
          <a:ln w="12600">
            <a:solidFill>
              <a:srgbClr val="FFFFFF"/>
            </a:solidFill>
            <a:miter lim="800000"/>
            <a:headEnd/>
            <a:tailEnd type="triangle" w="med" len="med"/>
          </a:ln>
          <a:effectLst/>
        </p:spPr>
        <p:txBody>
          <a:bodyPr/>
          <a:lstStyle/>
          <a:p>
            <a:endParaRPr lang="en-US"/>
          </a:p>
        </p:txBody>
      </p:sp>
      <p:sp>
        <p:nvSpPr>
          <p:cNvPr id="7181" name="AutoShape 13"/>
          <p:cNvSpPr>
            <a:spLocks noChangeArrowheads="1"/>
          </p:cNvSpPr>
          <p:nvPr/>
        </p:nvSpPr>
        <p:spPr bwMode="auto">
          <a:xfrm>
            <a:off x="3735388" y="2005013"/>
            <a:ext cx="739775" cy="338137"/>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Goods</a:t>
            </a:r>
          </a:p>
        </p:txBody>
      </p:sp>
      <p:sp>
        <p:nvSpPr>
          <p:cNvPr id="7182" name="AutoShape 14"/>
          <p:cNvSpPr>
            <a:spLocks noChangeArrowheads="1"/>
          </p:cNvSpPr>
          <p:nvPr/>
        </p:nvSpPr>
        <p:spPr bwMode="auto">
          <a:xfrm>
            <a:off x="3751263" y="2635250"/>
            <a:ext cx="766762"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Money</a:t>
            </a:r>
          </a:p>
        </p:txBody>
      </p:sp>
      <p:sp>
        <p:nvSpPr>
          <p:cNvPr id="7183" name="AutoShape 15"/>
          <p:cNvSpPr>
            <a:spLocks noChangeArrowheads="1"/>
          </p:cNvSpPr>
          <p:nvPr/>
        </p:nvSpPr>
        <p:spPr bwMode="auto">
          <a:xfrm>
            <a:off x="1601788" y="1447800"/>
            <a:ext cx="4067175" cy="368300"/>
          </a:xfrm>
          <a:prstGeom prst="roundRect">
            <a:avLst>
              <a:gd name="adj" fmla="val 431"/>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b="1">
                <a:solidFill>
                  <a:srgbClr val="BBE0E3"/>
                </a:solidFill>
                <a:latin typeface="Tahoma" pitchFamily="34" charset="0"/>
                <a:ea typeface="DejaVu Sans" pitchFamily="34" charset="0"/>
                <a:cs typeface="DejaVu Sans" pitchFamily="34" charset="0"/>
              </a:rPr>
              <a:t>Low asset specificity/uncertainty </a:t>
            </a:r>
          </a:p>
        </p:txBody>
      </p:sp>
      <p:sp>
        <p:nvSpPr>
          <p:cNvPr id="7184" name="Line 16"/>
          <p:cNvSpPr>
            <a:spLocks noChangeShapeType="1"/>
          </p:cNvSpPr>
          <p:nvPr/>
        </p:nvSpPr>
        <p:spPr bwMode="auto">
          <a:xfrm>
            <a:off x="3048000" y="4648200"/>
            <a:ext cx="609600" cy="990600"/>
          </a:xfrm>
          <a:prstGeom prst="line">
            <a:avLst/>
          </a:prstGeom>
          <a:noFill/>
          <a:ln w="12600">
            <a:solidFill>
              <a:srgbClr val="FFFFFF"/>
            </a:solidFill>
            <a:miter lim="800000"/>
            <a:headEnd/>
            <a:tailEnd type="triangle" w="med" len="med"/>
          </a:ln>
          <a:effectLst/>
        </p:spPr>
        <p:txBody>
          <a:bodyPr/>
          <a:lstStyle/>
          <a:p>
            <a:endParaRPr lang="en-US"/>
          </a:p>
        </p:txBody>
      </p:sp>
      <p:sp>
        <p:nvSpPr>
          <p:cNvPr id="7185" name="Line 17"/>
          <p:cNvSpPr>
            <a:spLocks noChangeShapeType="1"/>
          </p:cNvSpPr>
          <p:nvPr/>
        </p:nvSpPr>
        <p:spPr bwMode="auto">
          <a:xfrm>
            <a:off x="2971800" y="5029200"/>
            <a:ext cx="609600" cy="990600"/>
          </a:xfrm>
          <a:prstGeom prst="line">
            <a:avLst/>
          </a:prstGeom>
          <a:noFill/>
          <a:ln w="12600">
            <a:solidFill>
              <a:srgbClr val="FFFFFF"/>
            </a:solidFill>
            <a:miter lim="800000"/>
            <a:headEnd/>
            <a:tailEnd type="triangle" w="med" len="med"/>
          </a:ln>
          <a:effectLst/>
        </p:spPr>
        <p:txBody>
          <a:bodyPr/>
          <a:lstStyle/>
          <a:p>
            <a:endParaRPr lang="en-US"/>
          </a:p>
        </p:txBody>
      </p:sp>
      <p:sp>
        <p:nvSpPr>
          <p:cNvPr id="7186" name="AutoShape 18"/>
          <p:cNvSpPr>
            <a:spLocks noChangeArrowheads="1"/>
          </p:cNvSpPr>
          <p:nvPr/>
        </p:nvSpPr>
        <p:spPr bwMode="auto">
          <a:xfrm>
            <a:off x="3814763" y="5410200"/>
            <a:ext cx="2266950"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Cost of writing contract</a:t>
            </a:r>
          </a:p>
        </p:txBody>
      </p:sp>
      <p:sp>
        <p:nvSpPr>
          <p:cNvPr id="7187" name="AutoShape 19"/>
          <p:cNvSpPr>
            <a:spLocks noChangeArrowheads="1"/>
          </p:cNvSpPr>
          <p:nvPr/>
        </p:nvSpPr>
        <p:spPr bwMode="auto">
          <a:xfrm>
            <a:off x="3814763" y="5715000"/>
            <a:ext cx="2055812" cy="338138"/>
          </a:xfrm>
          <a:prstGeom prst="roundRect">
            <a:avLst>
              <a:gd name="adj" fmla="val 468"/>
            </a:avLst>
          </a:prstGeom>
          <a:noFill/>
          <a:ln w="9525">
            <a:noFill/>
            <a:round/>
            <a:headEnd/>
            <a:tailEnd/>
          </a:ln>
          <a:effec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BBE0E3"/>
                </a:solidFill>
                <a:latin typeface="Tahoma" pitchFamily="34" charset="0"/>
                <a:ea typeface="DejaVu Sans" pitchFamily="34" charset="0"/>
                <a:cs typeface="DejaVu Sans" pitchFamily="34" charset="0"/>
              </a:rPr>
              <a:t>Provision for ‘default’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DejaVu Sans" pitchFamily="34"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DejaVu Sans" pitchFamily="34" charset="0"/>
            <a:cs typeface="DejaVu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DejaVu Sans" pitchFamily="34"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DejaVu Sans" pitchFamily="34" charset="0"/>
            <a:cs typeface="DejaVu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5889</TotalTime>
  <Words>2864</Words>
  <Application>Microsoft Office PowerPoint</Application>
  <PresentationFormat>On-screen Show (4:3)</PresentationFormat>
  <Paragraphs>238</Paragraphs>
  <Slides>22</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Times New Roman</vt:lpstr>
      <vt:lpstr>DejaVu Sans</vt:lpstr>
      <vt:lpstr>Arial</vt:lpstr>
      <vt:lpstr>Tahoma</vt:lpstr>
      <vt:lpstr>Default Design</vt:lpstr>
      <vt:lpstr>Default Design</vt:lpstr>
      <vt:lpstr>Vertical integration</vt:lpstr>
      <vt:lpstr>Vertical Integration</vt:lpstr>
      <vt:lpstr>Diminishing Marginal Cost</vt:lpstr>
      <vt:lpstr>Diminishing Marginal Value</vt:lpstr>
      <vt:lpstr>(Economic) Exchange</vt:lpstr>
      <vt:lpstr>Transaction Cost Economics</vt:lpstr>
      <vt:lpstr>Firms and markets</vt:lpstr>
      <vt:lpstr>The Market for Lemons</vt:lpstr>
      <vt:lpstr>Market exchange</vt:lpstr>
      <vt:lpstr>With high asset specificity/uncertainty</vt:lpstr>
      <vt:lpstr>Transaction costs</vt:lpstr>
      <vt:lpstr>Drivers of Transaction Costs </vt:lpstr>
      <vt:lpstr>Firm or Market?</vt:lpstr>
      <vt:lpstr>The Hold-up Problem</vt:lpstr>
      <vt:lpstr>Hold-up problem</vt:lpstr>
      <vt:lpstr>Honda (UK)  - the initial idea </vt:lpstr>
      <vt:lpstr>Honda (UK)  - the outcome </vt:lpstr>
      <vt:lpstr>Examples</vt:lpstr>
      <vt:lpstr>Drawbacks of vertical integration</vt:lpstr>
      <vt:lpstr>Alternatives</vt:lpstr>
      <vt:lpstr>Outsourcing</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Exchange</dc:title>
  <cp:lastModifiedBy>College of Business</cp:lastModifiedBy>
  <cp:revision>53</cp:revision>
  <cp:lastPrinted>1601-01-01T00:00:00Z</cp:lastPrinted>
  <dcterms:created xsi:type="dcterms:W3CDTF">1601-01-01T00:00:00Z</dcterms:created>
  <dcterms:modified xsi:type="dcterms:W3CDTF">2013-11-15T02:45:29Z</dcterms:modified>
</cp:coreProperties>
</file>